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Lst>
  <p:sldIdLst>
    <p:sldId id="302" r:id="rId6"/>
    <p:sldId id="256" r:id="rId7"/>
    <p:sldId id="257" r:id="rId8"/>
    <p:sldId id="258" r:id="rId9"/>
    <p:sldId id="259" r:id="rId10"/>
    <p:sldId id="306" r:id="rId11"/>
    <p:sldId id="305" r:id="rId12"/>
    <p:sldId id="274" r:id="rId13"/>
    <p:sldId id="294" r:id="rId14"/>
    <p:sldId id="276" r:id="rId15"/>
    <p:sldId id="260" r:id="rId16"/>
    <p:sldId id="261" r:id="rId17"/>
    <p:sldId id="262" r:id="rId18"/>
    <p:sldId id="263" r:id="rId19"/>
    <p:sldId id="264" r:id="rId20"/>
    <p:sldId id="265" r:id="rId21"/>
    <p:sldId id="266" r:id="rId22"/>
    <p:sldId id="267" r:id="rId23"/>
    <p:sldId id="304" r:id="rId24"/>
    <p:sldId id="268" r:id="rId25"/>
    <p:sldId id="269" r:id="rId26"/>
    <p:sldId id="270" r:id="rId27"/>
    <p:sldId id="271" r:id="rId28"/>
    <p:sldId id="272" r:id="rId29"/>
    <p:sldId id="299" r:id="rId30"/>
    <p:sldId id="300" r:id="rId31"/>
    <p:sldId id="292" r:id="rId32"/>
    <p:sldId id="291" r:id="rId33"/>
    <p:sldId id="277" r:id="rId34"/>
    <p:sldId id="273" r:id="rId35"/>
    <p:sldId id="278" r:id="rId36"/>
    <p:sldId id="307" r:id="rId37"/>
    <p:sldId id="308" r:id="rId38"/>
    <p:sldId id="309" r:id="rId39"/>
    <p:sldId id="31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237D6B-B8E7-46DF-BFED-917E3C561B9B}" v="1" dt="2023-02-19T06:21:35.5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PPUDI SIRI 21BCE7232" userId="S::siri.21bce7232@vitapstudent.ac.in::dd17ee2c-da97-4830-90d6-8d580d1f66de" providerId="AD" clId="Web-{AA237D6B-B8E7-46DF-BFED-917E3C561B9B}"/>
    <pc:docChg chg="delSld">
      <pc:chgData name="BOPPUDI SIRI 21BCE7232" userId="S::siri.21bce7232@vitapstudent.ac.in::dd17ee2c-da97-4830-90d6-8d580d1f66de" providerId="AD" clId="Web-{AA237D6B-B8E7-46DF-BFED-917E3C561B9B}" dt="2023-02-19T06:21:35.583" v="0"/>
      <pc:docMkLst>
        <pc:docMk/>
      </pc:docMkLst>
      <pc:sldChg chg="del">
        <pc:chgData name="BOPPUDI SIRI 21BCE7232" userId="S::siri.21bce7232@vitapstudent.ac.in::dd17ee2c-da97-4830-90d6-8d580d1f66de" providerId="AD" clId="Web-{AA237D6B-B8E7-46DF-BFED-917E3C561B9B}" dt="2023-02-19T06:21:35.583" v="0"/>
        <pc:sldMkLst>
          <pc:docMk/>
          <pc:sldMk cId="550148500" sldId="27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1CF18-C3A9-40BD-AE4D-F32070559D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AE0DA30-2E90-45E5-95C8-6882BC3646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DEDD78E-35A5-4773-9DED-93C7E1BE1212}"/>
              </a:ext>
            </a:extLst>
          </p:cNvPr>
          <p:cNvSpPr>
            <a:spLocks noGrp="1"/>
          </p:cNvSpPr>
          <p:nvPr>
            <p:ph type="dt" sz="half" idx="10"/>
          </p:nvPr>
        </p:nvSpPr>
        <p:spPr/>
        <p:txBody>
          <a:bodyPr/>
          <a:lstStyle/>
          <a:p>
            <a:fld id="{762FEE10-BA2F-4C0C-90DF-DA88DED325D3}" type="datetimeFigureOut">
              <a:rPr lang="en-IN" smtClean="0"/>
              <a:t>18-02-2023</a:t>
            </a:fld>
            <a:endParaRPr lang="en-IN"/>
          </a:p>
        </p:txBody>
      </p:sp>
      <p:sp>
        <p:nvSpPr>
          <p:cNvPr id="5" name="Footer Placeholder 4">
            <a:extLst>
              <a:ext uri="{FF2B5EF4-FFF2-40B4-BE49-F238E27FC236}">
                <a16:creationId xmlns:a16="http://schemas.microsoft.com/office/drawing/2014/main" id="{4E0FC00C-8D10-4439-B906-0C558007A3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8D1D08-D894-4ECC-B2AC-5D1B30B1ADFE}"/>
              </a:ext>
            </a:extLst>
          </p:cNvPr>
          <p:cNvSpPr>
            <a:spLocks noGrp="1"/>
          </p:cNvSpPr>
          <p:nvPr>
            <p:ph type="sldNum" sz="quarter" idx="12"/>
          </p:nvPr>
        </p:nvSpPr>
        <p:spPr/>
        <p:txBody>
          <a:bodyPr/>
          <a:lstStyle/>
          <a:p>
            <a:fld id="{B73F8A90-E6E4-4CC5-9888-E3E8E47546C3}" type="slidenum">
              <a:rPr lang="en-IN" smtClean="0"/>
              <a:t>‹#›</a:t>
            </a:fld>
            <a:endParaRPr lang="en-IN"/>
          </a:p>
        </p:txBody>
      </p:sp>
    </p:spTree>
    <p:extLst>
      <p:ext uri="{BB962C8B-B14F-4D97-AF65-F5344CB8AC3E}">
        <p14:creationId xmlns:p14="http://schemas.microsoft.com/office/powerpoint/2010/main" val="3892390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37AEE-81A0-469C-8DA4-34EC79F0FDB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5BBE8F9-99FD-47F2-AE71-A2AB86252D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0513C4-F961-431C-99FB-1AA8A8F48E64}"/>
              </a:ext>
            </a:extLst>
          </p:cNvPr>
          <p:cNvSpPr>
            <a:spLocks noGrp="1"/>
          </p:cNvSpPr>
          <p:nvPr>
            <p:ph type="dt" sz="half" idx="10"/>
          </p:nvPr>
        </p:nvSpPr>
        <p:spPr/>
        <p:txBody>
          <a:bodyPr/>
          <a:lstStyle/>
          <a:p>
            <a:fld id="{762FEE10-BA2F-4C0C-90DF-DA88DED325D3}" type="datetimeFigureOut">
              <a:rPr lang="en-IN" smtClean="0"/>
              <a:t>18-02-2023</a:t>
            </a:fld>
            <a:endParaRPr lang="en-IN"/>
          </a:p>
        </p:txBody>
      </p:sp>
      <p:sp>
        <p:nvSpPr>
          <p:cNvPr id="5" name="Footer Placeholder 4">
            <a:extLst>
              <a:ext uri="{FF2B5EF4-FFF2-40B4-BE49-F238E27FC236}">
                <a16:creationId xmlns:a16="http://schemas.microsoft.com/office/drawing/2014/main" id="{11D29C26-EF98-4276-84C6-944D046EE2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3BDEFD-F4A7-400F-A9AA-05ADEF019779}"/>
              </a:ext>
            </a:extLst>
          </p:cNvPr>
          <p:cNvSpPr>
            <a:spLocks noGrp="1"/>
          </p:cNvSpPr>
          <p:nvPr>
            <p:ph type="sldNum" sz="quarter" idx="12"/>
          </p:nvPr>
        </p:nvSpPr>
        <p:spPr/>
        <p:txBody>
          <a:bodyPr/>
          <a:lstStyle/>
          <a:p>
            <a:fld id="{B73F8A90-E6E4-4CC5-9888-E3E8E47546C3}" type="slidenum">
              <a:rPr lang="en-IN" smtClean="0"/>
              <a:t>‹#›</a:t>
            </a:fld>
            <a:endParaRPr lang="en-IN"/>
          </a:p>
        </p:txBody>
      </p:sp>
    </p:spTree>
    <p:extLst>
      <p:ext uri="{BB962C8B-B14F-4D97-AF65-F5344CB8AC3E}">
        <p14:creationId xmlns:p14="http://schemas.microsoft.com/office/powerpoint/2010/main" val="762152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5ECCC0-4992-4000-9EF5-C0FEB18261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829ADC8-60E2-46A2-8D61-32A24E6C5D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44E382-EF65-42A3-B91B-E99080C9F6EA}"/>
              </a:ext>
            </a:extLst>
          </p:cNvPr>
          <p:cNvSpPr>
            <a:spLocks noGrp="1"/>
          </p:cNvSpPr>
          <p:nvPr>
            <p:ph type="dt" sz="half" idx="10"/>
          </p:nvPr>
        </p:nvSpPr>
        <p:spPr/>
        <p:txBody>
          <a:bodyPr/>
          <a:lstStyle/>
          <a:p>
            <a:fld id="{762FEE10-BA2F-4C0C-90DF-DA88DED325D3}" type="datetimeFigureOut">
              <a:rPr lang="en-IN" smtClean="0"/>
              <a:t>18-02-2023</a:t>
            </a:fld>
            <a:endParaRPr lang="en-IN"/>
          </a:p>
        </p:txBody>
      </p:sp>
      <p:sp>
        <p:nvSpPr>
          <p:cNvPr id="5" name="Footer Placeholder 4">
            <a:extLst>
              <a:ext uri="{FF2B5EF4-FFF2-40B4-BE49-F238E27FC236}">
                <a16:creationId xmlns:a16="http://schemas.microsoft.com/office/drawing/2014/main" id="{AE691644-482E-497E-A0DC-B34BBF6334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0521B5-29AC-4E4D-94EC-46D6C50DF54D}"/>
              </a:ext>
            </a:extLst>
          </p:cNvPr>
          <p:cNvSpPr>
            <a:spLocks noGrp="1"/>
          </p:cNvSpPr>
          <p:nvPr>
            <p:ph type="sldNum" sz="quarter" idx="12"/>
          </p:nvPr>
        </p:nvSpPr>
        <p:spPr/>
        <p:txBody>
          <a:bodyPr/>
          <a:lstStyle/>
          <a:p>
            <a:fld id="{B73F8A90-E6E4-4CC5-9888-E3E8E47546C3}" type="slidenum">
              <a:rPr lang="en-IN" smtClean="0"/>
              <a:t>‹#›</a:t>
            </a:fld>
            <a:endParaRPr lang="en-IN"/>
          </a:p>
        </p:txBody>
      </p:sp>
    </p:spTree>
    <p:extLst>
      <p:ext uri="{BB962C8B-B14F-4D97-AF65-F5344CB8AC3E}">
        <p14:creationId xmlns:p14="http://schemas.microsoft.com/office/powerpoint/2010/main" val="27231814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C00000"/>
                </a:solidFill>
                <a:latin typeface="Arial"/>
                <a:cs typeface="Arial"/>
              </a:defRPr>
            </a:lvl1pPr>
          </a:lstStyle>
          <a:p>
            <a:endParaRPr/>
          </a:p>
        </p:txBody>
      </p:sp>
      <p:sp>
        <p:nvSpPr>
          <p:cNvPr id="3" name="Holder 3"/>
          <p:cNvSpPr>
            <a:spLocks noGrp="1"/>
          </p:cNvSpPr>
          <p:nvPr>
            <p:ph sz="half" idx="2"/>
          </p:nvPr>
        </p:nvSpPr>
        <p:spPr>
          <a:xfrm>
            <a:off x="409787" y="1258570"/>
            <a:ext cx="5270500" cy="415498"/>
          </a:xfrm>
          <a:prstGeom prst="rect">
            <a:avLst/>
          </a:prstGeom>
        </p:spPr>
        <p:txBody>
          <a:bodyPr wrap="square" lIns="0" tIns="0" rIns="0" bIns="0">
            <a:spAutoFit/>
          </a:bodyPr>
          <a:lstStyle>
            <a:lvl1pPr>
              <a:defRPr sz="3000" b="0" i="0">
                <a:solidFill>
                  <a:schemeClr val="tx1"/>
                </a:solidFill>
                <a:latin typeface="Arial"/>
                <a:cs typeface="Arial"/>
              </a:defRPr>
            </a:lvl1pPr>
          </a:lstStyle>
          <a:p>
            <a:endParaRPr/>
          </a:p>
        </p:txBody>
      </p:sp>
      <p:sp>
        <p:nvSpPr>
          <p:cNvPr id="4" name="Holder 4"/>
          <p:cNvSpPr>
            <a:spLocks noGrp="1"/>
          </p:cNvSpPr>
          <p:nvPr>
            <p:ph sz="half" idx="3"/>
          </p:nvPr>
        </p:nvSpPr>
        <p:spPr>
          <a:xfrm>
            <a:off x="6473613" y="1258570"/>
            <a:ext cx="4797212" cy="415498"/>
          </a:xfrm>
          <a:prstGeom prst="rect">
            <a:avLst/>
          </a:prstGeom>
        </p:spPr>
        <p:txBody>
          <a:bodyPr wrap="square" lIns="0" tIns="0" rIns="0" bIns="0">
            <a:spAutoFit/>
          </a:bodyPr>
          <a:lstStyle>
            <a:lvl1pPr>
              <a:defRPr sz="3000" b="0" i="0">
                <a:solidFill>
                  <a:schemeClr val="tx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2/18/2023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588796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61555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5539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2/18/2023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1240700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C000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6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2/18/2023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138400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C00000"/>
                </a:solidFill>
                <a:latin typeface="Arial"/>
                <a:cs typeface="Arial"/>
              </a:defRPr>
            </a:lvl1pPr>
          </a:lstStyle>
          <a:p>
            <a:endParaRPr/>
          </a:p>
        </p:txBody>
      </p:sp>
      <p:sp>
        <p:nvSpPr>
          <p:cNvPr id="3" name="Holder 3"/>
          <p:cNvSpPr>
            <a:spLocks noGrp="1"/>
          </p:cNvSpPr>
          <p:nvPr>
            <p:ph sz="half" idx="2"/>
          </p:nvPr>
        </p:nvSpPr>
        <p:spPr>
          <a:xfrm>
            <a:off x="409787" y="1258570"/>
            <a:ext cx="5270500" cy="461665"/>
          </a:xfrm>
          <a:prstGeom prst="rect">
            <a:avLst/>
          </a:prstGeom>
        </p:spPr>
        <p:txBody>
          <a:bodyPr wrap="square" lIns="0" tIns="0" rIns="0" bIns="0">
            <a:spAutoFit/>
          </a:bodyPr>
          <a:lstStyle>
            <a:lvl1pPr>
              <a:defRPr sz="3000" b="0" i="0">
                <a:solidFill>
                  <a:schemeClr val="tx1"/>
                </a:solidFill>
                <a:latin typeface="Arial"/>
                <a:cs typeface="Arial"/>
              </a:defRPr>
            </a:lvl1pPr>
          </a:lstStyle>
          <a:p>
            <a:endParaRPr/>
          </a:p>
        </p:txBody>
      </p:sp>
      <p:sp>
        <p:nvSpPr>
          <p:cNvPr id="4" name="Holder 4"/>
          <p:cNvSpPr>
            <a:spLocks noGrp="1"/>
          </p:cNvSpPr>
          <p:nvPr>
            <p:ph sz="half" idx="3"/>
          </p:nvPr>
        </p:nvSpPr>
        <p:spPr>
          <a:xfrm>
            <a:off x="6473613" y="1258570"/>
            <a:ext cx="4797212" cy="461665"/>
          </a:xfrm>
          <a:prstGeom prst="rect">
            <a:avLst/>
          </a:prstGeom>
        </p:spPr>
        <p:txBody>
          <a:bodyPr wrap="square" lIns="0" tIns="0" rIns="0" bIns="0">
            <a:spAutoFit/>
          </a:bodyPr>
          <a:lstStyle>
            <a:lvl1pPr>
              <a:defRPr sz="3000" b="0" i="0">
                <a:solidFill>
                  <a:schemeClr val="tx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2/18/2023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1352657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C0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2/18/2023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12194209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2/18/2023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4006935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7989F-1B89-433E-B31D-E6317FF3706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EF347D-C5FB-4C45-A848-CE840D856D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847C45-3F95-4DEB-BE2A-0E6DFE0AB937}"/>
              </a:ext>
            </a:extLst>
          </p:cNvPr>
          <p:cNvSpPr>
            <a:spLocks noGrp="1"/>
          </p:cNvSpPr>
          <p:nvPr>
            <p:ph type="dt" sz="half" idx="10"/>
          </p:nvPr>
        </p:nvSpPr>
        <p:spPr/>
        <p:txBody>
          <a:bodyPr/>
          <a:lstStyle/>
          <a:p>
            <a:fld id="{762FEE10-BA2F-4C0C-90DF-DA88DED325D3}" type="datetimeFigureOut">
              <a:rPr lang="en-IN" smtClean="0"/>
              <a:t>18-02-2023</a:t>
            </a:fld>
            <a:endParaRPr lang="en-IN"/>
          </a:p>
        </p:txBody>
      </p:sp>
      <p:sp>
        <p:nvSpPr>
          <p:cNvPr id="5" name="Footer Placeholder 4">
            <a:extLst>
              <a:ext uri="{FF2B5EF4-FFF2-40B4-BE49-F238E27FC236}">
                <a16:creationId xmlns:a16="http://schemas.microsoft.com/office/drawing/2014/main" id="{BD85A0B9-E20A-47F2-966D-098BEF8DA8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540E97-A41D-4344-99CF-F2FD5DF5EF8F}"/>
              </a:ext>
            </a:extLst>
          </p:cNvPr>
          <p:cNvSpPr>
            <a:spLocks noGrp="1"/>
          </p:cNvSpPr>
          <p:nvPr>
            <p:ph type="sldNum" sz="quarter" idx="12"/>
          </p:nvPr>
        </p:nvSpPr>
        <p:spPr/>
        <p:txBody>
          <a:bodyPr/>
          <a:lstStyle/>
          <a:p>
            <a:fld id="{B73F8A90-E6E4-4CC5-9888-E3E8E47546C3}" type="slidenum">
              <a:rPr lang="en-IN" smtClean="0"/>
              <a:t>‹#›</a:t>
            </a:fld>
            <a:endParaRPr lang="en-IN"/>
          </a:p>
        </p:txBody>
      </p:sp>
    </p:spTree>
    <p:extLst>
      <p:ext uri="{BB962C8B-B14F-4D97-AF65-F5344CB8AC3E}">
        <p14:creationId xmlns:p14="http://schemas.microsoft.com/office/powerpoint/2010/main" val="1156581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D030A-335A-4DB1-A28F-DDD23C61D5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C3C00FB-87F2-45B9-ADD0-955EF9C29A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8821C0-663A-48DD-8F81-C9B1D60E7144}"/>
              </a:ext>
            </a:extLst>
          </p:cNvPr>
          <p:cNvSpPr>
            <a:spLocks noGrp="1"/>
          </p:cNvSpPr>
          <p:nvPr>
            <p:ph type="dt" sz="half" idx="10"/>
          </p:nvPr>
        </p:nvSpPr>
        <p:spPr/>
        <p:txBody>
          <a:bodyPr/>
          <a:lstStyle/>
          <a:p>
            <a:fld id="{762FEE10-BA2F-4C0C-90DF-DA88DED325D3}" type="datetimeFigureOut">
              <a:rPr lang="en-IN" smtClean="0"/>
              <a:t>18-02-2023</a:t>
            </a:fld>
            <a:endParaRPr lang="en-IN"/>
          </a:p>
        </p:txBody>
      </p:sp>
      <p:sp>
        <p:nvSpPr>
          <p:cNvPr id="5" name="Footer Placeholder 4">
            <a:extLst>
              <a:ext uri="{FF2B5EF4-FFF2-40B4-BE49-F238E27FC236}">
                <a16:creationId xmlns:a16="http://schemas.microsoft.com/office/drawing/2014/main" id="{D05B9616-BDCF-46C0-A87C-55A18E4C88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CD3506-B197-4C1F-894E-D02F56BA3995}"/>
              </a:ext>
            </a:extLst>
          </p:cNvPr>
          <p:cNvSpPr>
            <a:spLocks noGrp="1"/>
          </p:cNvSpPr>
          <p:nvPr>
            <p:ph type="sldNum" sz="quarter" idx="12"/>
          </p:nvPr>
        </p:nvSpPr>
        <p:spPr/>
        <p:txBody>
          <a:bodyPr/>
          <a:lstStyle/>
          <a:p>
            <a:fld id="{B73F8A90-E6E4-4CC5-9888-E3E8E47546C3}" type="slidenum">
              <a:rPr lang="en-IN" smtClean="0"/>
              <a:t>‹#›</a:t>
            </a:fld>
            <a:endParaRPr lang="en-IN"/>
          </a:p>
        </p:txBody>
      </p:sp>
    </p:spTree>
    <p:extLst>
      <p:ext uri="{BB962C8B-B14F-4D97-AF65-F5344CB8AC3E}">
        <p14:creationId xmlns:p14="http://schemas.microsoft.com/office/powerpoint/2010/main" val="662214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41158-E665-4662-B60F-2761E32655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AEEB55B-D85F-41B7-A595-AA84D75336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41E69E7-0A14-4378-B655-7C9B4F1EF4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0B89F25-808F-461E-ADC5-1D755E6F3185}"/>
              </a:ext>
            </a:extLst>
          </p:cNvPr>
          <p:cNvSpPr>
            <a:spLocks noGrp="1"/>
          </p:cNvSpPr>
          <p:nvPr>
            <p:ph type="dt" sz="half" idx="10"/>
          </p:nvPr>
        </p:nvSpPr>
        <p:spPr/>
        <p:txBody>
          <a:bodyPr/>
          <a:lstStyle/>
          <a:p>
            <a:fld id="{762FEE10-BA2F-4C0C-90DF-DA88DED325D3}" type="datetimeFigureOut">
              <a:rPr lang="en-IN" smtClean="0"/>
              <a:t>18-02-2023</a:t>
            </a:fld>
            <a:endParaRPr lang="en-IN"/>
          </a:p>
        </p:txBody>
      </p:sp>
      <p:sp>
        <p:nvSpPr>
          <p:cNvPr id="6" name="Footer Placeholder 5">
            <a:extLst>
              <a:ext uri="{FF2B5EF4-FFF2-40B4-BE49-F238E27FC236}">
                <a16:creationId xmlns:a16="http://schemas.microsoft.com/office/drawing/2014/main" id="{83CDA396-CBF7-42AC-A5F5-8C592EE7AC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BFA3D73-F8CD-4BEE-BC25-9764F702641D}"/>
              </a:ext>
            </a:extLst>
          </p:cNvPr>
          <p:cNvSpPr>
            <a:spLocks noGrp="1"/>
          </p:cNvSpPr>
          <p:nvPr>
            <p:ph type="sldNum" sz="quarter" idx="12"/>
          </p:nvPr>
        </p:nvSpPr>
        <p:spPr/>
        <p:txBody>
          <a:bodyPr/>
          <a:lstStyle/>
          <a:p>
            <a:fld id="{B73F8A90-E6E4-4CC5-9888-E3E8E47546C3}" type="slidenum">
              <a:rPr lang="en-IN" smtClean="0"/>
              <a:t>‹#›</a:t>
            </a:fld>
            <a:endParaRPr lang="en-IN"/>
          </a:p>
        </p:txBody>
      </p:sp>
    </p:spTree>
    <p:extLst>
      <p:ext uri="{BB962C8B-B14F-4D97-AF65-F5344CB8AC3E}">
        <p14:creationId xmlns:p14="http://schemas.microsoft.com/office/powerpoint/2010/main" val="2549642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9B2BB-0D9D-4138-AD9E-60A6274D0AD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ADF49D2-621C-4A56-977A-406385DEC4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EE4D14-86D1-44BC-85D4-53098BE429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9B02A6E-5C20-471B-935F-899AD6A6D6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7AD24A-0C4E-47DA-A71D-005DE2495C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E5CFBC1-3C1E-4BF4-A5C1-8C793B808E58}"/>
              </a:ext>
            </a:extLst>
          </p:cNvPr>
          <p:cNvSpPr>
            <a:spLocks noGrp="1"/>
          </p:cNvSpPr>
          <p:nvPr>
            <p:ph type="dt" sz="half" idx="10"/>
          </p:nvPr>
        </p:nvSpPr>
        <p:spPr/>
        <p:txBody>
          <a:bodyPr/>
          <a:lstStyle/>
          <a:p>
            <a:fld id="{762FEE10-BA2F-4C0C-90DF-DA88DED325D3}" type="datetimeFigureOut">
              <a:rPr lang="en-IN" smtClean="0"/>
              <a:t>18-02-2023</a:t>
            </a:fld>
            <a:endParaRPr lang="en-IN"/>
          </a:p>
        </p:txBody>
      </p:sp>
      <p:sp>
        <p:nvSpPr>
          <p:cNvPr id="8" name="Footer Placeholder 7">
            <a:extLst>
              <a:ext uri="{FF2B5EF4-FFF2-40B4-BE49-F238E27FC236}">
                <a16:creationId xmlns:a16="http://schemas.microsoft.com/office/drawing/2014/main" id="{ACC92574-29C5-4BDD-8B0B-B5E033491B3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9F55585-6421-4354-9296-6C6592F97ADF}"/>
              </a:ext>
            </a:extLst>
          </p:cNvPr>
          <p:cNvSpPr>
            <a:spLocks noGrp="1"/>
          </p:cNvSpPr>
          <p:nvPr>
            <p:ph type="sldNum" sz="quarter" idx="12"/>
          </p:nvPr>
        </p:nvSpPr>
        <p:spPr/>
        <p:txBody>
          <a:bodyPr/>
          <a:lstStyle/>
          <a:p>
            <a:fld id="{B73F8A90-E6E4-4CC5-9888-E3E8E47546C3}" type="slidenum">
              <a:rPr lang="en-IN" smtClean="0"/>
              <a:t>‹#›</a:t>
            </a:fld>
            <a:endParaRPr lang="en-IN"/>
          </a:p>
        </p:txBody>
      </p:sp>
    </p:spTree>
    <p:extLst>
      <p:ext uri="{BB962C8B-B14F-4D97-AF65-F5344CB8AC3E}">
        <p14:creationId xmlns:p14="http://schemas.microsoft.com/office/powerpoint/2010/main" val="1835097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4BFB9-0795-4BCB-B397-DF72C29D5A0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6C861B1-290D-40EC-8265-16D6A0DAE753}"/>
              </a:ext>
            </a:extLst>
          </p:cNvPr>
          <p:cNvSpPr>
            <a:spLocks noGrp="1"/>
          </p:cNvSpPr>
          <p:nvPr>
            <p:ph type="dt" sz="half" idx="10"/>
          </p:nvPr>
        </p:nvSpPr>
        <p:spPr/>
        <p:txBody>
          <a:bodyPr/>
          <a:lstStyle/>
          <a:p>
            <a:fld id="{762FEE10-BA2F-4C0C-90DF-DA88DED325D3}" type="datetimeFigureOut">
              <a:rPr lang="en-IN" smtClean="0"/>
              <a:t>18-02-2023</a:t>
            </a:fld>
            <a:endParaRPr lang="en-IN"/>
          </a:p>
        </p:txBody>
      </p:sp>
      <p:sp>
        <p:nvSpPr>
          <p:cNvPr id="4" name="Footer Placeholder 3">
            <a:extLst>
              <a:ext uri="{FF2B5EF4-FFF2-40B4-BE49-F238E27FC236}">
                <a16:creationId xmlns:a16="http://schemas.microsoft.com/office/drawing/2014/main" id="{0E438194-67D6-4DD5-869B-28828E66BBF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BCFB01E-AAD1-40E6-A9EE-D0AF39EEA135}"/>
              </a:ext>
            </a:extLst>
          </p:cNvPr>
          <p:cNvSpPr>
            <a:spLocks noGrp="1"/>
          </p:cNvSpPr>
          <p:nvPr>
            <p:ph type="sldNum" sz="quarter" idx="12"/>
          </p:nvPr>
        </p:nvSpPr>
        <p:spPr/>
        <p:txBody>
          <a:bodyPr/>
          <a:lstStyle/>
          <a:p>
            <a:fld id="{B73F8A90-E6E4-4CC5-9888-E3E8E47546C3}" type="slidenum">
              <a:rPr lang="en-IN" smtClean="0"/>
              <a:t>‹#›</a:t>
            </a:fld>
            <a:endParaRPr lang="en-IN"/>
          </a:p>
        </p:txBody>
      </p:sp>
    </p:spTree>
    <p:extLst>
      <p:ext uri="{BB962C8B-B14F-4D97-AF65-F5344CB8AC3E}">
        <p14:creationId xmlns:p14="http://schemas.microsoft.com/office/powerpoint/2010/main" val="143624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979496-EF44-42EE-82B0-B02FB8ACCE07}"/>
              </a:ext>
            </a:extLst>
          </p:cNvPr>
          <p:cNvSpPr>
            <a:spLocks noGrp="1"/>
          </p:cNvSpPr>
          <p:nvPr>
            <p:ph type="dt" sz="half" idx="10"/>
          </p:nvPr>
        </p:nvSpPr>
        <p:spPr/>
        <p:txBody>
          <a:bodyPr/>
          <a:lstStyle/>
          <a:p>
            <a:fld id="{762FEE10-BA2F-4C0C-90DF-DA88DED325D3}" type="datetimeFigureOut">
              <a:rPr lang="en-IN" smtClean="0"/>
              <a:t>18-02-2023</a:t>
            </a:fld>
            <a:endParaRPr lang="en-IN"/>
          </a:p>
        </p:txBody>
      </p:sp>
      <p:sp>
        <p:nvSpPr>
          <p:cNvPr id="3" name="Footer Placeholder 2">
            <a:extLst>
              <a:ext uri="{FF2B5EF4-FFF2-40B4-BE49-F238E27FC236}">
                <a16:creationId xmlns:a16="http://schemas.microsoft.com/office/drawing/2014/main" id="{E81E7B88-FE13-4F00-9389-3A2AB736BB3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3CD778E-23C0-49D1-B8BF-4DB7892AC6BB}"/>
              </a:ext>
            </a:extLst>
          </p:cNvPr>
          <p:cNvSpPr>
            <a:spLocks noGrp="1"/>
          </p:cNvSpPr>
          <p:nvPr>
            <p:ph type="sldNum" sz="quarter" idx="12"/>
          </p:nvPr>
        </p:nvSpPr>
        <p:spPr/>
        <p:txBody>
          <a:bodyPr/>
          <a:lstStyle/>
          <a:p>
            <a:fld id="{B73F8A90-E6E4-4CC5-9888-E3E8E47546C3}" type="slidenum">
              <a:rPr lang="en-IN" smtClean="0"/>
              <a:t>‹#›</a:t>
            </a:fld>
            <a:endParaRPr lang="en-IN"/>
          </a:p>
        </p:txBody>
      </p:sp>
    </p:spTree>
    <p:extLst>
      <p:ext uri="{BB962C8B-B14F-4D97-AF65-F5344CB8AC3E}">
        <p14:creationId xmlns:p14="http://schemas.microsoft.com/office/powerpoint/2010/main" val="66237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CE12B-A02B-4A97-AB4C-4C08E2DE36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9FEF465-9FB8-4FD0-9F3D-E4521081C6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B699085-4EF0-4D1F-A7E9-165471AEFE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4CA165-4C41-43C1-8E40-708EC5F876D5}"/>
              </a:ext>
            </a:extLst>
          </p:cNvPr>
          <p:cNvSpPr>
            <a:spLocks noGrp="1"/>
          </p:cNvSpPr>
          <p:nvPr>
            <p:ph type="dt" sz="half" idx="10"/>
          </p:nvPr>
        </p:nvSpPr>
        <p:spPr/>
        <p:txBody>
          <a:bodyPr/>
          <a:lstStyle/>
          <a:p>
            <a:fld id="{762FEE10-BA2F-4C0C-90DF-DA88DED325D3}" type="datetimeFigureOut">
              <a:rPr lang="en-IN" smtClean="0"/>
              <a:t>18-02-2023</a:t>
            </a:fld>
            <a:endParaRPr lang="en-IN"/>
          </a:p>
        </p:txBody>
      </p:sp>
      <p:sp>
        <p:nvSpPr>
          <p:cNvPr id="6" name="Footer Placeholder 5">
            <a:extLst>
              <a:ext uri="{FF2B5EF4-FFF2-40B4-BE49-F238E27FC236}">
                <a16:creationId xmlns:a16="http://schemas.microsoft.com/office/drawing/2014/main" id="{6D872644-BBB1-4A88-A8C1-0DBAD5ACB0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6879B6-DDBC-4E64-B7B7-9E3F56B2610B}"/>
              </a:ext>
            </a:extLst>
          </p:cNvPr>
          <p:cNvSpPr>
            <a:spLocks noGrp="1"/>
          </p:cNvSpPr>
          <p:nvPr>
            <p:ph type="sldNum" sz="quarter" idx="12"/>
          </p:nvPr>
        </p:nvSpPr>
        <p:spPr/>
        <p:txBody>
          <a:bodyPr/>
          <a:lstStyle/>
          <a:p>
            <a:fld id="{B73F8A90-E6E4-4CC5-9888-E3E8E47546C3}" type="slidenum">
              <a:rPr lang="en-IN" smtClean="0"/>
              <a:t>‹#›</a:t>
            </a:fld>
            <a:endParaRPr lang="en-IN"/>
          </a:p>
        </p:txBody>
      </p:sp>
    </p:spTree>
    <p:extLst>
      <p:ext uri="{BB962C8B-B14F-4D97-AF65-F5344CB8AC3E}">
        <p14:creationId xmlns:p14="http://schemas.microsoft.com/office/powerpoint/2010/main" val="2002394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6C6AE-D803-4390-9BE1-6AD5B96EE9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B615BBB-E72E-4ADF-9C14-0C66236DCC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CC01CEC-F43C-4236-A720-35D120D8DA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DA3F29-9B88-4CD7-BB10-3C0B83DE63AF}"/>
              </a:ext>
            </a:extLst>
          </p:cNvPr>
          <p:cNvSpPr>
            <a:spLocks noGrp="1"/>
          </p:cNvSpPr>
          <p:nvPr>
            <p:ph type="dt" sz="half" idx="10"/>
          </p:nvPr>
        </p:nvSpPr>
        <p:spPr/>
        <p:txBody>
          <a:bodyPr/>
          <a:lstStyle/>
          <a:p>
            <a:fld id="{762FEE10-BA2F-4C0C-90DF-DA88DED325D3}" type="datetimeFigureOut">
              <a:rPr lang="en-IN" smtClean="0"/>
              <a:t>18-02-2023</a:t>
            </a:fld>
            <a:endParaRPr lang="en-IN"/>
          </a:p>
        </p:txBody>
      </p:sp>
      <p:sp>
        <p:nvSpPr>
          <p:cNvPr id="6" name="Footer Placeholder 5">
            <a:extLst>
              <a:ext uri="{FF2B5EF4-FFF2-40B4-BE49-F238E27FC236}">
                <a16:creationId xmlns:a16="http://schemas.microsoft.com/office/drawing/2014/main" id="{A2C96900-E8E1-4878-B4C0-1632F31703A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231D5F-6357-4CF3-AA11-C87F70EFB718}"/>
              </a:ext>
            </a:extLst>
          </p:cNvPr>
          <p:cNvSpPr>
            <a:spLocks noGrp="1"/>
          </p:cNvSpPr>
          <p:nvPr>
            <p:ph type="sldNum" sz="quarter" idx="12"/>
          </p:nvPr>
        </p:nvSpPr>
        <p:spPr/>
        <p:txBody>
          <a:bodyPr/>
          <a:lstStyle/>
          <a:p>
            <a:fld id="{B73F8A90-E6E4-4CC5-9888-E3E8E47546C3}" type="slidenum">
              <a:rPr lang="en-IN" smtClean="0"/>
              <a:t>‹#›</a:t>
            </a:fld>
            <a:endParaRPr lang="en-IN"/>
          </a:p>
        </p:txBody>
      </p:sp>
    </p:spTree>
    <p:extLst>
      <p:ext uri="{BB962C8B-B14F-4D97-AF65-F5344CB8AC3E}">
        <p14:creationId xmlns:p14="http://schemas.microsoft.com/office/powerpoint/2010/main" val="1077670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1DF8FF-19C8-42F1-836B-141556C2BE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788F016-01AB-4B10-ABDF-B690D3902B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86F71D-8902-4099-9E92-FA9FF014CC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2FEE10-BA2F-4C0C-90DF-DA88DED325D3}" type="datetimeFigureOut">
              <a:rPr lang="en-IN" smtClean="0"/>
              <a:t>18-02-2023</a:t>
            </a:fld>
            <a:endParaRPr lang="en-IN"/>
          </a:p>
        </p:txBody>
      </p:sp>
      <p:sp>
        <p:nvSpPr>
          <p:cNvPr id="5" name="Footer Placeholder 4">
            <a:extLst>
              <a:ext uri="{FF2B5EF4-FFF2-40B4-BE49-F238E27FC236}">
                <a16:creationId xmlns:a16="http://schemas.microsoft.com/office/drawing/2014/main" id="{2ECC584C-7768-46C6-BB5C-1FE084A82E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4A5FBD8-79F0-4735-B78E-C11B501D37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F8A90-E6E4-4CC5-9888-E3E8E47546C3}" type="slidenum">
              <a:rPr lang="en-IN" smtClean="0"/>
              <a:t>‹#›</a:t>
            </a:fld>
            <a:endParaRPr lang="en-IN"/>
          </a:p>
        </p:txBody>
      </p:sp>
    </p:spTree>
    <p:extLst>
      <p:ext uri="{BB962C8B-B14F-4D97-AF65-F5344CB8AC3E}">
        <p14:creationId xmlns:p14="http://schemas.microsoft.com/office/powerpoint/2010/main" val="1164462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265761" y="283210"/>
            <a:ext cx="5660475" cy="635000"/>
          </a:xfrm>
          <a:prstGeom prst="rect">
            <a:avLst/>
          </a:prstGeom>
        </p:spPr>
        <p:txBody>
          <a:bodyPr wrap="square" lIns="0" tIns="0" rIns="0" bIns="0">
            <a:spAutoFit/>
          </a:bodyPr>
          <a:lstStyle>
            <a:lvl1pPr>
              <a:defRPr sz="4000" b="0" i="0">
                <a:solidFill>
                  <a:srgbClr val="C00000"/>
                </a:solidFill>
                <a:latin typeface="Arial"/>
                <a:cs typeface="Arial"/>
              </a:defRPr>
            </a:lvl1pPr>
          </a:lstStyle>
          <a:p>
            <a:endParaRPr/>
          </a:p>
        </p:txBody>
      </p:sp>
      <p:sp>
        <p:nvSpPr>
          <p:cNvPr id="3" name="Holder 3"/>
          <p:cNvSpPr>
            <a:spLocks noGrp="1"/>
          </p:cNvSpPr>
          <p:nvPr>
            <p:ph type="body" idx="1"/>
          </p:nvPr>
        </p:nvSpPr>
        <p:spPr>
          <a:xfrm>
            <a:off x="556259" y="1344448"/>
            <a:ext cx="11079480" cy="553998"/>
          </a:xfrm>
          <a:prstGeom prst="rect">
            <a:avLst/>
          </a:prstGeom>
        </p:spPr>
        <p:txBody>
          <a:bodyPr wrap="square" lIns="0" tIns="0" rIns="0" bIns="0">
            <a:spAutoFit/>
          </a:bodyPr>
          <a:lstStyle>
            <a:lvl1pPr>
              <a:defRPr sz="36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2/18/2023</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105132569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4358" y="1912777"/>
            <a:ext cx="9871788" cy="2044149"/>
          </a:xfrm>
          <a:prstGeom prst="rect">
            <a:avLst/>
          </a:prstGeom>
        </p:spPr>
        <p:txBody>
          <a:bodyPr vert="horz" wrap="square" lIns="0" tIns="12700" rIns="0" bIns="0" rtlCol="0">
            <a:spAutoFit/>
          </a:bodyPr>
          <a:lstStyle/>
          <a:p>
            <a:pPr marL="12700" marR="5080" indent="383540" algn="ctr">
              <a:spcBef>
                <a:spcPts val="100"/>
              </a:spcBef>
            </a:pPr>
            <a:r>
              <a:rPr b="1" spc="-190">
                <a:solidFill>
                  <a:schemeClr val="accent1">
                    <a:lumMod val="50000"/>
                  </a:schemeClr>
                </a:solidFill>
                <a:latin typeface="Palatino Linotype" panose="02040502050505030304" pitchFamily="18" charset="0"/>
              </a:rPr>
              <a:t>Machine</a:t>
            </a:r>
            <a:r>
              <a:rPr b="1" spc="-350">
                <a:solidFill>
                  <a:schemeClr val="accent1">
                    <a:lumMod val="50000"/>
                  </a:schemeClr>
                </a:solidFill>
                <a:latin typeface="Palatino Linotype" panose="02040502050505030304" pitchFamily="18" charset="0"/>
              </a:rPr>
              <a:t> </a:t>
            </a:r>
            <a:r>
              <a:rPr b="1" spc="-275">
                <a:solidFill>
                  <a:schemeClr val="accent1">
                    <a:lumMod val="50000"/>
                  </a:schemeClr>
                </a:solidFill>
                <a:latin typeface="Palatino Linotype" panose="02040502050505030304" pitchFamily="18" charset="0"/>
              </a:rPr>
              <a:t>Learning</a:t>
            </a:r>
            <a:r>
              <a:rPr lang="en-IN" b="1" spc="-275">
                <a:solidFill>
                  <a:schemeClr val="accent1">
                    <a:lumMod val="50000"/>
                  </a:schemeClr>
                </a:solidFill>
                <a:latin typeface="Palatino Linotype" panose="02040502050505030304" pitchFamily="18" charset="0"/>
              </a:rPr>
              <a:t>-</a:t>
            </a:r>
            <a:r>
              <a:rPr lang="en-US" b="1" spc="-275">
                <a:solidFill>
                  <a:schemeClr val="accent1">
                    <a:lumMod val="50000"/>
                  </a:schemeClr>
                </a:solidFill>
                <a:latin typeface="Palatino Linotype" panose="02040502050505030304" pitchFamily="18" charset="0"/>
              </a:rPr>
              <a:t> </a:t>
            </a:r>
            <a:r>
              <a:rPr lang="en-US" sz="4400" b="1" spc="-275">
                <a:solidFill>
                  <a:schemeClr val="accent1">
                    <a:lumMod val="50000"/>
                  </a:schemeClr>
                </a:solidFill>
                <a:latin typeface="Palatino Linotype" panose="02040502050505030304" pitchFamily="18" charset="0"/>
              </a:rPr>
              <a:t>Examples of Various Learning Paradigms, Perspectives and Issues</a:t>
            </a:r>
            <a:endParaRPr sz="4400" b="1">
              <a:solidFill>
                <a:schemeClr val="accent1">
                  <a:lumMod val="50000"/>
                </a:schemeClr>
              </a:solidFill>
              <a:latin typeface="Palatino Linotype" panose="0204050205050503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2E7DA5-F8F3-460B-BB52-213DE52E1B3F}"/>
              </a:ext>
            </a:extLst>
          </p:cNvPr>
          <p:cNvPicPr>
            <a:picLocks noChangeAspect="1"/>
          </p:cNvPicPr>
          <p:nvPr/>
        </p:nvPicPr>
        <p:blipFill>
          <a:blip r:embed="rId2"/>
          <a:stretch>
            <a:fillRect/>
          </a:stretch>
        </p:blipFill>
        <p:spPr>
          <a:xfrm>
            <a:off x="485192" y="84169"/>
            <a:ext cx="11374016" cy="6767802"/>
          </a:xfrm>
          <a:prstGeom prst="rect">
            <a:avLst/>
          </a:prstGeom>
        </p:spPr>
      </p:pic>
    </p:spTree>
    <p:extLst>
      <p:ext uri="{BB962C8B-B14F-4D97-AF65-F5344CB8AC3E}">
        <p14:creationId xmlns:p14="http://schemas.microsoft.com/office/powerpoint/2010/main" val="1561177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25730C-237C-4A49-9AA3-DC9BE7BD9A8B}"/>
              </a:ext>
            </a:extLst>
          </p:cNvPr>
          <p:cNvPicPr>
            <a:picLocks noChangeAspect="1"/>
          </p:cNvPicPr>
          <p:nvPr/>
        </p:nvPicPr>
        <p:blipFill>
          <a:blip r:embed="rId2"/>
          <a:stretch>
            <a:fillRect/>
          </a:stretch>
        </p:blipFill>
        <p:spPr>
          <a:xfrm>
            <a:off x="943463" y="700336"/>
            <a:ext cx="10555975" cy="5243264"/>
          </a:xfrm>
          <a:prstGeom prst="rect">
            <a:avLst/>
          </a:prstGeom>
        </p:spPr>
      </p:pic>
    </p:spTree>
    <p:extLst>
      <p:ext uri="{BB962C8B-B14F-4D97-AF65-F5344CB8AC3E}">
        <p14:creationId xmlns:p14="http://schemas.microsoft.com/office/powerpoint/2010/main" val="3126700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90AFCB-8FE9-451A-8E95-997B756872D3}"/>
              </a:ext>
            </a:extLst>
          </p:cNvPr>
          <p:cNvPicPr>
            <a:picLocks noChangeAspect="1"/>
          </p:cNvPicPr>
          <p:nvPr/>
        </p:nvPicPr>
        <p:blipFill>
          <a:blip r:embed="rId2"/>
          <a:stretch>
            <a:fillRect/>
          </a:stretch>
        </p:blipFill>
        <p:spPr>
          <a:xfrm>
            <a:off x="931118" y="515418"/>
            <a:ext cx="10973628" cy="5885381"/>
          </a:xfrm>
          <a:prstGeom prst="rect">
            <a:avLst/>
          </a:prstGeom>
        </p:spPr>
      </p:pic>
    </p:spTree>
    <p:extLst>
      <p:ext uri="{BB962C8B-B14F-4D97-AF65-F5344CB8AC3E}">
        <p14:creationId xmlns:p14="http://schemas.microsoft.com/office/powerpoint/2010/main" val="1450175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C3F146-69DB-4DF5-921F-712CDB4F9506}"/>
              </a:ext>
            </a:extLst>
          </p:cNvPr>
          <p:cNvPicPr>
            <a:picLocks noChangeAspect="1"/>
          </p:cNvPicPr>
          <p:nvPr/>
        </p:nvPicPr>
        <p:blipFill>
          <a:blip r:embed="rId2"/>
          <a:stretch>
            <a:fillRect/>
          </a:stretch>
        </p:blipFill>
        <p:spPr>
          <a:xfrm>
            <a:off x="330155" y="384985"/>
            <a:ext cx="11531689" cy="5810541"/>
          </a:xfrm>
          <a:prstGeom prst="rect">
            <a:avLst/>
          </a:prstGeom>
        </p:spPr>
      </p:pic>
    </p:spTree>
    <p:extLst>
      <p:ext uri="{BB962C8B-B14F-4D97-AF65-F5344CB8AC3E}">
        <p14:creationId xmlns:p14="http://schemas.microsoft.com/office/powerpoint/2010/main" val="1183868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A39AC6-533C-4D02-AE8B-97E370C5EF6B}"/>
              </a:ext>
            </a:extLst>
          </p:cNvPr>
          <p:cNvPicPr>
            <a:picLocks noChangeAspect="1"/>
          </p:cNvPicPr>
          <p:nvPr/>
        </p:nvPicPr>
        <p:blipFill>
          <a:blip r:embed="rId2"/>
          <a:stretch>
            <a:fillRect/>
          </a:stretch>
        </p:blipFill>
        <p:spPr>
          <a:xfrm>
            <a:off x="501663" y="434340"/>
            <a:ext cx="11188674" cy="5723864"/>
          </a:xfrm>
          <a:prstGeom prst="rect">
            <a:avLst/>
          </a:prstGeom>
        </p:spPr>
      </p:pic>
    </p:spTree>
    <p:extLst>
      <p:ext uri="{BB962C8B-B14F-4D97-AF65-F5344CB8AC3E}">
        <p14:creationId xmlns:p14="http://schemas.microsoft.com/office/powerpoint/2010/main" val="3919495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A6A3DE-7801-4488-A4A3-18201884E4EF}"/>
              </a:ext>
            </a:extLst>
          </p:cNvPr>
          <p:cNvPicPr>
            <a:picLocks noChangeAspect="1"/>
          </p:cNvPicPr>
          <p:nvPr/>
        </p:nvPicPr>
        <p:blipFill>
          <a:blip r:embed="rId2"/>
          <a:stretch>
            <a:fillRect/>
          </a:stretch>
        </p:blipFill>
        <p:spPr>
          <a:xfrm>
            <a:off x="227753" y="481922"/>
            <a:ext cx="11736493" cy="5894155"/>
          </a:xfrm>
          <a:prstGeom prst="rect">
            <a:avLst/>
          </a:prstGeom>
        </p:spPr>
      </p:pic>
    </p:spTree>
    <p:extLst>
      <p:ext uri="{BB962C8B-B14F-4D97-AF65-F5344CB8AC3E}">
        <p14:creationId xmlns:p14="http://schemas.microsoft.com/office/powerpoint/2010/main" val="4290865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8F3F-4D44-47C6-8E83-5068AB4AAABE}"/>
              </a:ext>
            </a:extLst>
          </p:cNvPr>
          <p:cNvPicPr>
            <a:picLocks noChangeAspect="1"/>
          </p:cNvPicPr>
          <p:nvPr/>
        </p:nvPicPr>
        <p:blipFill>
          <a:blip r:embed="rId2"/>
          <a:stretch>
            <a:fillRect/>
          </a:stretch>
        </p:blipFill>
        <p:spPr>
          <a:xfrm>
            <a:off x="933254" y="568389"/>
            <a:ext cx="10693953" cy="5739105"/>
          </a:xfrm>
          <a:prstGeom prst="rect">
            <a:avLst/>
          </a:prstGeom>
        </p:spPr>
      </p:pic>
    </p:spTree>
    <p:extLst>
      <p:ext uri="{BB962C8B-B14F-4D97-AF65-F5344CB8AC3E}">
        <p14:creationId xmlns:p14="http://schemas.microsoft.com/office/powerpoint/2010/main" val="740911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BEB969-EA99-4CB4-B94A-446575980875}"/>
              </a:ext>
            </a:extLst>
          </p:cNvPr>
          <p:cNvPicPr>
            <a:picLocks noChangeAspect="1"/>
          </p:cNvPicPr>
          <p:nvPr/>
        </p:nvPicPr>
        <p:blipFill>
          <a:blip r:embed="rId2"/>
          <a:stretch>
            <a:fillRect/>
          </a:stretch>
        </p:blipFill>
        <p:spPr>
          <a:xfrm>
            <a:off x="440462" y="402868"/>
            <a:ext cx="11311075" cy="5857973"/>
          </a:xfrm>
          <a:prstGeom prst="rect">
            <a:avLst/>
          </a:prstGeom>
        </p:spPr>
      </p:pic>
    </p:spTree>
    <p:extLst>
      <p:ext uri="{BB962C8B-B14F-4D97-AF65-F5344CB8AC3E}">
        <p14:creationId xmlns:p14="http://schemas.microsoft.com/office/powerpoint/2010/main" val="980941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10B0A5-26C6-4DA4-A5C6-28B6403A13B4}"/>
              </a:ext>
            </a:extLst>
          </p:cNvPr>
          <p:cNvPicPr>
            <a:picLocks noChangeAspect="1"/>
          </p:cNvPicPr>
          <p:nvPr/>
        </p:nvPicPr>
        <p:blipFill>
          <a:blip r:embed="rId2"/>
          <a:stretch>
            <a:fillRect/>
          </a:stretch>
        </p:blipFill>
        <p:spPr>
          <a:xfrm>
            <a:off x="515975" y="478679"/>
            <a:ext cx="11160050" cy="5586218"/>
          </a:xfrm>
          <a:prstGeom prst="rect">
            <a:avLst/>
          </a:prstGeom>
        </p:spPr>
      </p:pic>
    </p:spTree>
    <p:extLst>
      <p:ext uri="{BB962C8B-B14F-4D97-AF65-F5344CB8AC3E}">
        <p14:creationId xmlns:p14="http://schemas.microsoft.com/office/powerpoint/2010/main" val="141293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1309" y="374811"/>
            <a:ext cx="9480944" cy="690574"/>
          </a:xfrm>
          <a:prstGeom prst="rect">
            <a:avLst/>
          </a:prstGeom>
        </p:spPr>
        <p:txBody>
          <a:bodyPr vert="horz" wrap="square" lIns="0" tIns="13335" rIns="0" bIns="0" rtlCol="0" anchor="ctr">
            <a:spAutoFit/>
          </a:bodyPr>
          <a:lstStyle/>
          <a:p>
            <a:pPr marL="12700">
              <a:lnSpc>
                <a:spcPct val="100000"/>
              </a:lnSpc>
              <a:spcBef>
                <a:spcPts val="105"/>
              </a:spcBef>
            </a:pPr>
            <a:r>
              <a:rPr lang="en-IN" spc="-280">
                <a:solidFill>
                  <a:schemeClr val="accent1">
                    <a:lumMod val="50000"/>
                  </a:schemeClr>
                </a:solidFill>
                <a:latin typeface="Palatino Linotype" panose="02040502050505030304" pitchFamily="18" charset="0"/>
              </a:rPr>
              <a:t>Machine Learning </a:t>
            </a:r>
            <a:r>
              <a:rPr spc="-280">
                <a:solidFill>
                  <a:schemeClr val="accent1">
                    <a:lumMod val="50000"/>
                  </a:schemeClr>
                </a:solidFill>
                <a:latin typeface="Palatino Linotype" panose="02040502050505030304" pitchFamily="18" charset="0"/>
              </a:rPr>
              <a:t>Techniques</a:t>
            </a:r>
            <a:endParaRPr>
              <a:solidFill>
                <a:schemeClr val="accent1">
                  <a:lumMod val="50000"/>
                </a:schemeClr>
              </a:solidFill>
              <a:latin typeface="Palatino Linotype" panose="02040502050505030304" pitchFamily="18" charset="0"/>
            </a:endParaRPr>
          </a:p>
        </p:txBody>
      </p:sp>
      <p:sp>
        <p:nvSpPr>
          <p:cNvPr id="3" name="object 3"/>
          <p:cNvSpPr txBox="1"/>
          <p:nvPr/>
        </p:nvSpPr>
        <p:spPr>
          <a:xfrm>
            <a:off x="485192" y="1519865"/>
            <a:ext cx="11336694" cy="2851678"/>
          </a:xfrm>
          <a:prstGeom prst="rect">
            <a:avLst/>
          </a:prstGeom>
        </p:spPr>
        <p:txBody>
          <a:bodyPr vert="horz" wrap="square" lIns="0" tIns="13335" rIns="0" bIns="0" rtlCol="0">
            <a:spAutoFit/>
          </a:bodyPr>
          <a:lstStyle/>
          <a:p>
            <a:pPr marL="355600" indent="-342900">
              <a:spcBef>
                <a:spcPts val="105"/>
              </a:spcBef>
              <a:buChar char="•"/>
              <a:tabLst>
                <a:tab pos="354965" algn="l"/>
                <a:tab pos="355600" algn="l"/>
              </a:tabLst>
            </a:pPr>
            <a:r>
              <a:rPr sz="3200" spc="-110">
                <a:solidFill>
                  <a:srgbClr val="C00000"/>
                </a:solidFill>
                <a:latin typeface="Palatino Linotype" panose="02040502050505030304" pitchFamily="18" charset="0"/>
                <a:cs typeface="Arial"/>
              </a:rPr>
              <a:t>classification: </a:t>
            </a:r>
            <a:r>
              <a:rPr sz="3200" spc="-60">
                <a:latin typeface="Palatino Linotype" panose="02040502050505030304" pitchFamily="18" charset="0"/>
                <a:cs typeface="Arial"/>
              </a:rPr>
              <a:t>predict </a:t>
            </a:r>
            <a:r>
              <a:rPr sz="3200" spc="-235">
                <a:latin typeface="Palatino Linotype" panose="02040502050505030304" pitchFamily="18" charset="0"/>
                <a:cs typeface="Arial"/>
              </a:rPr>
              <a:t>class </a:t>
            </a:r>
            <a:r>
              <a:rPr sz="3200" spc="-30">
                <a:latin typeface="Palatino Linotype" panose="02040502050505030304" pitchFamily="18" charset="0"/>
                <a:cs typeface="Arial"/>
              </a:rPr>
              <a:t>from</a:t>
            </a:r>
            <a:r>
              <a:rPr sz="3200" spc="-290">
                <a:latin typeface="Palatino Linotype" panose="02040502050505030304" pitchFamily="18" charset="0"/>
                <a:cs typeface="Arial"/>
              </a:rPr>
              <a:t> </a:t>
            </a:r>
            <a:r>
              <a:rPr sz="3200" spc="-125">
                <a:latin typeface="Palatino Linotype" panose="02040502050505030304" pitchFamily="18" charset="0"/>
                <a:cs typeface="Arial"/>
              </a:rPr>
              <a:t>observations</a:t>
            </a:r>
            <a:endParaRPr sz="3200">
              <a:latin typeface="Palatino Linotype" panose="02040502050505030304" pitchFamily="18" charset="0"/>
              <a:cs typeface="Arial"/>
            </a:endParaRPr>
          </a:p>
          <a:p>
            <a:pPr marL="355600" marR="1722755" indent="-342900">
              <a:lnSpc>
                <a:spcPct val="150000"/>
              </a:lnSpc>
              <a:spcBef>
                <a:spcPts val="770"/>
              </a:spcBef>
              <a:buChar char="•"/>
              <a:tabLst>
                <a:tab pos="354965" algn="l"/>
                <a:tab pos="355600" algn="l"/>
              </a:tabLst>
            </a:pPr>
            <a:r>
              <a:rPr sz="3200" spc="-100">
                <a:solidFill>
                  <a:srgbClr val="C00000"/>
                </a:solidFill>
                <a:latin typeface="Palatino Linotype" panose="02040502050505030304" pitchFamily="18" charset="0"/>
                <a:cs typeface="Arial"/>
              </a:rPr>
              <a:t>clustering: </a:t>
            </a:r>
            <a:r>
              <a:rPr sz="3200" spc="-114">
                <a:latin typeface="Palatino Linotype" panose="02040502050505030304" pitchFamily="18" charset="0"/>
                <a:cs typeface="Arial"/>
              </a:rPr>
              <a:t>group </a:t>
            </a:r>
            <a:r>
              <a:rPr sz="3200" spc="-125">
                <a:latin typeface="Palatino Linotype" panose="02040502050505030304" pitchFamily="18" charset="0"/>
                <a:cs typeface="Arial"/>
              </a:rPr>
              <a:t>observations</a:t>
            </a:r>
            <a:r>
              <a:rPr sz="3200" spc="-320">
                <a:latin typeface="Palatino Linotype" panose="02040502050505030304" pitchFamily="18" charset="0"/>
                <a:cs typeface="Arial"/>
              </a:rPr>
              <a:t> </a:t>
            </a:r>
            <a:r>
              <a:rPr sz="3200" spc="-15">
                <a:latin typeface="Palatino Linotype" panose="02040502050505030304" pitchFamily="18" charset="0"/>
                <a:cs typeface="Arial"/>
              </a:rPr>
              <a:t>into</a:t>
            </a:r>
            <a:r>
              <a:rPr lang="en-IN" sz="3200" spc="-15">
                <a:latin typeface="Palatino Linotype" panose="02040502050505030304" pitchFamily="18" charset="0"/>
                <a:cs typeface="Arial"/>
              </a:rPr>
              <a:t> </a:t>
            </a:r>
            <a:r>
              <a:rPr sz="3200" spc="-40">
                <a:latin typeface="Palatino Linotype" panose="02040502050505030304" pitchFamily="18" charset="0"/>
                <a:cs typeface="Arial"/>
              </a:rPr>
              <a:t>meaningful”</a:t>
            </a:r>
            <a:r>
              <a:rPr sz="3200" spc="-140">
                <a:latin typeface="Palatino Linotype" panose="02040502050505030304" pitchFamily="18" charset="0"/>
                <a:cs typeface="Arial"/>
              </a:rPr>
              <a:t> </a:t>
            </a:r>
            <a:r>
              <a:rPr sz="3200" spc="-155">
                <a:latin typeface="Palatino Linotype" panose="02040502050505030304" pitchFamily="18" charset="0"/>
                <a:cs typeface="Arial"/>
              </a:rPr>
              <a:t>groups</a:t>
            </a:r>
            <a:endParaRPr sz="3200">
              <a:latin typeface="Palatino Linotype" panose="02040502050505030304" pitchFamily="18" charset="0"/>
              <a:cs typeface="Arial"/>
            </a:endParaRPr>
          </a:p>
          <a:p>
            <a:pPr marL="355600" marR="478790" indent="-342900">
              <a:lnSpc>
                <a:spcPct val="150000"/>
              </a:lnSpc>
              <a:spcBef>
                <a:spcPts val="770"/>
              </a:spcBef>
              <a:buChar char="•"/>
              <a:tabLst>
                <a:tab pos="354965" algn="l"/>
                <a:tab pos="355600" algn="l"/>
              </a:tabLst>
            </a:pPr>
            <a:r>
              <a:rPr lang="en-IN" sz="3200" spc="-150">
                <a:solidFill>
                  <a:srgbClr val="C00000"/>
                </a:solidFill>
                <a:latin typeface="Palatino Linotype" panose="02040502050505030304" pitchFamily="18" charset="0"/>
                <a:cs typeface="Arial"/>
              </a:rPr>
              <a:t>R</a:t>
            </a:r>
            <a:r>
              <a:rPr sz="3200" spc="-150">
                <a:solidFill>
                  <a:srgbClr val="C00000"/>
                </a:solidFill>
                <a:latin typeface="Palatino Linotype" panose="02040502050505030304" pitchFamily="18" charset="0"/>
                <a:cs typeface="Arial"/>
              </a:rPr>
              <a:t>egression </a:t>
            </a:r>
            <a:r>
              <a:rPr sz="3200" spc="-65">
                <a:solidFill>
                  <a:srgbClr val="C00000"/>
                </a:solidFill>
                <a:latin typeface="Palatino Linotype" panose="02040502050505030304" pitchFamily="18" charset="0"/>
                <a:cs typeface="Arial"/>
              </a:rPr>
              <a:t>(prediction): </a:t>
            </a:r>
            <a:r>
              <a:rPr sz="3200" spc="-60">
                <a:latin typeface="Palatino Linotype" panose="02040502050505030304" pitchFamily="18" charset="0"/>
                <a:cs typeface="Arial"/>
              </a:rPr>
              <a:t>predict </a:t>
            </a:r>
            <a:r>
              <a:rPr sz="3200" spc="-145">
                <a:latin typeface="Palatino Linotype" panose="02040502050505030304" pitchFamily="18" charset="0"/>
                <a:cs typeface="Arial"/>
              </a:rPr>
              <a:t>value</a:t>
            </a:r>
            <a:r>
              <a:rPr sz="3200" spc="-409">
                <a:latin typeface="Palatino Linotype" panose="02040502050505030304" pitchFamily="18" charset="0"/>
                <a:cs typeface="Arial"/>
              </a:rPr>
              <a:t> </a:t>
            </a:r>
            <a:r>
              <a:rPr sz="3200" spc="-35">
                <a:latin typeface="Palatino Linotype" panose="02040502050505030304" pitchFamily="18" charset="0"/>
                <a:cs typeface="Arial"/>
              </a:rPr>
              <a:t>from  </a:t>
            </a:r>
            <a:r>
              <a:rPr sz="3200" spc="-125">
                <a:latin typeface="Palatino Linotype" panose="02040502050505030304" pitchFamily="18" charset="0"/>
                <a:cs typeface="Arial"/>
              </a:rPr>
              <a:t>observations</a:t>
            </a:r>
            <a:endParaRPr sz="3200">
              <a:latin typeface="Palatino Linotype" panose="02040502050505030304" pitchFamily="18" charset="0"/>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07D5E-622F-4533-8B21-7C578AB130C4}"/>
              </a:ext>
            </a:extLst>
          </p:cNvPr>
          <p:cNvSpPr txBox="1"/>
          <p:nvPr/>
        </p:nvSpPr>
        <p:spPr>
          <a:xfrm>
            <a:off x="956939" y="476643"/>
            <a:ext cx="10278122" cy="6001643"/>
          </a:xfrm>
          <a:prstGeom prst="rect">
            <a:avLst/>
          </a:prstGeom>
          <a:noFill/>
        </p:spPr>
        <p:txBody>
          <a:bodyPr wrap="square">
            <a:spAutoFit/>
          </a:bodyPr>
          <a:lstStyle/>
          <a:p>
            <a:pPr marL="342900" indent="-342900" algn="l">
              <a:buFont typeface="Arial" panose="020B0604020202020204" pitchFamily="34" charset="0"/>
              <a:buChar char="•"/>
            </a:pPr>
            <a:r>
              <a:rPr lang="en-US" sz="2400" b="1" i="0">
                <a:solidFill>
                  <a:srgbClr val="C00000"/>
                </a:solidFill>
                <a:effectLst/>
                <a:latin typeface="Palatino Linotype" panose="02040502050505030304" pitchFamily="18" charset="0"/>
              </a:rPr>
              <a:t>Supervised learning </a:t>
            </a:r>
            <a:r>
              <a:rPr lang="en-US" sz="2400" b="1" i="0">
                <a:solidFill>
                  <a:schemeClr val="accent1">
                    <a:lumMod val="50000"/>
                  </a:schemeClr>
                </a:solidFill>
                <a:effectLst/>
                <a:latin typeface="Palatino Linotype" panose="02040502050505030304" pitchFamily="18" charset="0"/>
              </a:rPr>
              <a:t>is a technique in which we teach or train the machine using data that is well-labeled. </a:t>
            </a:r>
          </a:p>
          <a:p>
            <a:pPr marL="342900" indent="-342900" algn="l">
              <a:buFont typeface="Arial" panose="020B0604020202020204" pitchFamily="34" charset="0"/>
              <a:buChar char="•"/>
            </a:pPr>
            <a:endParaRPr lang="en-US" sz="2400" b="1" i="0">
              <a:solidFill>
                <a:schemeClr val="accent1">
                  <a:lumMod val="50000"/>
                </a:schemeClr>
              </a:solidFill>
              <a:effectLst/>
              <a:latin typeface="Palatino Linotype" panose="02040502050505030304" pitchFamily="18" charset="0"/>
            </a:endParaRPr>
          </a:p>
          <a:p>
            <a:pPr marL="342900" indent="-342900" algn="l">
              <a:buFont typeface="Arial" panose="020B0604020202020204" pitchFamily="34" charset="0"/>
              <a:buChar char="•"/>
            </a:pPr>
            <a:r>
              <a:rPr lang="en-US" sz="2400" b="1" i="0">
                <a:solidFill>
                  <a:schemeClr val="accent1">
                    <a:lumMod val="50000"/>
                  </a:schemeClr>
                </a:solidFill>
                <a:effectLst/>
                <a:latin typeface="Palatino Linotype" panose="02040502050505030304" pitchFamily="18" charset="0"/>
              </a:rPr>
              <a:t>As kids we all needed guidance to solve math problems. </a:t>
            </a:r>
          </a:p>
          <a:p>
            <a:pPr marL="342900" indent="-342900" algn="l">
              <a:buFont typeface="Arial" panose="020B0604020202020204" pitchFamily="34" charset="0"/>
              <a:buChar char="•"/>
            </a:pPr>
            <a:endParaRPr lang="en-US" sz="2400" b="1">
              <a:solidFill>
                <a:schemeClr val="accent1">
                  <a:lumMod val="50000"/>
                </a:schemeClr>
              </a:solidFill>
              <a:latin typeface="Palatino Linotype" panose="02040502050505030304" pitchFamily="18" charset="0"/>
            </a:endParaRPr>
          </a:p>
          <a:p>
            <a:pPr marL="342900" indent="-342900" algn="l">
              <a:buFont typeface="Arial" panose="020B0604020202020204" pitchFamily="34" charset="0"/>
              <a:buChar char="•"/>
            </a:pPr>
            <a:r>
              <a:rPr lang="en-US" sz="2400" b="1" i="0">
                <a:solidFill>
                  <a:schemeClr val="accent1">
                    <a:lumMod val="50000"/>
                  </a:schemeClr>
                </a:solidFill>
                <a:effectLst/>
                <a:latin typeface="Palatino Linotype" panose="02040502050505030304" pitchFamily="18" charset="0"/>
              </a:rPr>
              <a:t>Our teachers helped us understand what addition is and how it is done. </a:t>
            </a:r>
          </a:p>
          <a:p>
            <a:pPr marL="342900" indent="-342900" algn="l">
              <a:buFont typeface="Arial" panose="020B0604020202020204" pitchFamily="34" charset="0"/>
              <a:buChar char="•"/>
            </a:pPr>
            <a:endParaRPr lang="en-US" sz="2400" b="1">
              <a:solidFill>
                <a:schemeClr val="accent1">
                  <a:lumMod val="50000"/>
                </a:schemeClr>
              </a:solidFill>
              <a:latin typeface="Palatino Linotype" panose="02040502050505030304" pitchFamily="18" charset="0"/>
            </a:endParaRPr>
          </a:p>
          <a:p>
            <a:pPr marL="342900" indent="-342900" algn="l">
              <a:buFont typeface="Arial" panose="020B0604020202020204" pitchFamily="34" charset="0"/>
              <a:buChar char="•"/>
            </a:pPr>
            <a:r>
              <a:rPr lang="en-US" sz="2400" b="1" i="0">
                <a:solidFill>
                  <a:schemeClr val="accent1">
                    <a:lumMod val="50000"/>
                  </a:schemeClr>
                </a:solidFill>
                <a:effectLst/>
                <a:latin typeface="Palatino Linotype" panose="02040502050505030304" pitchFamily="18" charset="0"/>
              </a:rPr>
              <a:t>Similarly, you can think of supervised learning as a type of Machine Learning that involves a guide.</a:t>
            </a:r>
          </a:p>
          <a:p>
            <a:pPr marL="342900" indent="-342900" algn="l">
              <a:buFont typeface="Arial" panose="020B0604020202020204" pitchFamily="34" charset="0"/>
              <a:buChar char="•"/>
            </a:pPr>
            <a:endParaRPr lang="en-US" sz="2400" b="1">
              <a:solidFill>
                <a:schemeClr val="accent1">
                  <a:lumMod val="50000"/>
                </a:schemeClr>
              </a:solidFill>
              <a:latin typeface="Palatino Linotype" panose="02040502050505030304" pitchFamily="18" charset="0"/>
            </a:endParaRPr>
          </a:p>
          <a:p>
            <a:pPr marL="342900" indent="-342900" algn="l">
              <a:buFont typeface="Arial" panose="020B0604020202020204" pitchFamily="34" charset="0"/>
              <a:buChar char="•"/>
            </a:pPr>
            <a:r>
              <a:rPr lang="en-US" sz="2400" b="1" i="0">
                <a:solidFill>
                  <a:schemeClr val="accent1">
                    <a:lumMod val="50000"/>
                  </a:schemeClr>
                </a:solidFill>
                <a:effectLst/>
                <a:latin typeface="Palatino Linotype" panose="02040502050505030304" pitchFamily="18" charset="0"/>
              </a:rPr>
              <a:t> The labeled data set is the teacher that will train you to understand patterns in the data. </a:t>
            </a:r>
          </a:p>
          <a:p>
            <a:pPr marL="342900" indent="-342900" algn="l">
              <a:buFont typeface="Arial" panose="020B0604020202020204" pitchFamily="34" charset="0"/>
              <a:buChar char="•"/>
            </a:pPr>
            <a:endParaRPr lang="en-US" sz="2400" b="1">
              <a:solidFill>
                <a:schemeClr val="accent1">
                  <a:lumMod val="50000"/>
                </a:schemeClr>
              </a:solidFill>
              <a:latin typeface="Palatino Linotype" panose="02040502050505030304" pitchFamily="18" charset="0"/>
            </a:endParaRPr>
          </a:p>
          <a:p>
            <a:pPr marL="342900" indent="-342900" algn="l">
              <a:buFont typeface="Arial" panose="020B0604020202020204" pitchFamily="34" charset="0"/>
              <a:buChar char="•"/>
            </a:pPr>
            <a:endParaRPr lang="en-US" sz="2400" b="1" i="0">
              <a:solidFill>
                <a:schemeClr val="accent1">
                  <a:lumMod val="50000"/>
                </a:schemeClr>
              </a:solidFill>
              <a:effectLst/>
              <a:latin typeface="Palatino Linotype" panose="02040502050505030304" pitchFamily="18" charset="0"/>
            </a:endParaRPr>
          </a:p>
          <a:p>
            <a:pPr marL="342900" indent="-342900" algn="l">
              <a:buFont typeface="Arial" panose="020B0604020202020204" pitchFamily="34" charset="0"/>
              <a:buChar char="•"/>
            </a:pPr>
            <a:r>
              <a:rPr lang="en-US" sz="2400" b="1" i="0">
                <a:solidFill>
                  <a:schemeClr val="accent1">
                    <a:lumMod val="50000"/>
                  </a:schemeClr>
                </a:solidFill>
                <a:effectLst/>
                <a:latin typeface="Palatino Linotype" panose="02040502050505030304" pitchFamily="18" charset="0"/>
              </a:rPr>
              <a:t>The labeled data set is the training data set.</a:t>
            </a:r>
            <a:endParaRPr lang="en-US" b="1" i="0">
              <a:solidFill>
                <a:schemeClr val="accent1">
                  <a:lumMod val="50000"/>
                </a:schemeClr>
              </a:solidFill>
              <a:effectLst/>
              <a:latin typeface="Palatino Linotype" panose="02040502050505030304" pitchFamily="18" charset="0"/>
            </a:endParaRPr>
          </a:p>
        </p:txBody>
      </p:sp>
    </p:spTree>
    <p:extLst>
      <p:ext uri="{BB962C8B-B14F-4D97-AF65-F5344CB8AC3E}">
        <p14:creationId xmlns:p14="http://schemas.microsoft.com/office/powerpoint/2010/main" val="1653878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B3F6AC-9A42-4A9C-B34F-8ED90ABE641D}"/>
              </a:ext>
            </a:extLst>
          </p:cNvPr>
          <p:cNvPicPr>
            <a:picLocks noChangeAspect="1"/>
          </p:cNvPicPr>
          <p:nvPr/>
        </p:nvPicPr>
        <p:blipFill>
          <a:blip r:embed="rId2"/>
          <a:stretch>
            <a:fillRect/>
          </a:stretch>
        </p:blipFill>
        <p:spPr>
          <a:xfrm>
            <a:off x="782896" y="378764"/>
            <a:ext cx="10782883" cy="5751448"/>
          </a:xfrm>
          <a:prstGeom prst="rect">
            <a:avLst/>
          </a:prstGeom>
        </p:spPr>
      </p:pic>
    </p:spTree>
    <p:extLst>
      <p:ext uri="{BB962C8B-B14F-4D97-AF65-F5344CB8AC3E}">
        <p14:creationId xmlns:p14="http://schemas.microsoft.com/office/powerpoint/2010/main" val="3155432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4FFDF4-5CD9-49FD-86BE-998170BE3CA0}"/>
              </a:ext>
            </a:extLst>
          </p:cNvPr>
          <p:cNvPicPr>
            <a:picLocks noChangeAspect="1"/>
          </p:cNvPicPr>
          <p:nvPr/>
        </p:nvPicPr>
        <p:blipFill>
          <a:blip r:embed="rId2"/>
          <a:stretch>
            <a:fillRect/>
          </a:stretch>
        </p:blipFill>
        <p:spPr>
          <a:xfrm>
            <a:off x="592881" y="214214"/>
            <a:ext cx="10846449" cy="6009303"/>
          </a:xfrm>
          <a:prstGeom prst="rect">
            <a:avLst/>
          </a:prstGeom>
        </p:spPr>
      </p:pic>
    </p:spTree>
    <p:extLst>
      <p:ext uri="{BB962C8B-B14F-4D97-AF65-F5344CB8AC3E}">
        <p14:creationId xmlns:p14="http://schemas.microsoft.com/office/powerpoint/2010/main" val="1192516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4F4411-FE78-4DEB-A0BF-B877369D0627}"/>
              </a:ext>
            </a:extLst>
          </p:cNvPr>
          <p:cNvPicPr>
            <a:picLocks noChangeAspect="1"/>
          </p:cNvPicPr>
          <p:nvPr/>
        </p:nvPicPr>
        <p:blipFill>
          <a:blip r:embed="rId2"/>
          <a:stretch>
            <a:fillRect/>
          </a:stretch>
        </p:blipFill>
        <p:spPr>
          <a:xfrm>
            <a:off x="764818" y="346398"/>
            <a:ext cx="11284278" cy="6194361"/>
          </a:xfrm>
          <a:prstGeom prst="rect">
            <a:avLst/>
          </a:prstGeom>
        </p:spPr>
      </p:pic>
    </p:spTree>
    <p:extLst>
      <p:ext uri="{BB962C8B-B14F-4D97-AF65-F5344CB8AC3E}">
        <p14:creationId xmlns:p14="http://schemas.microsoft.com/office/powerpoint/2010/main" val="4032370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976DD4-A9FD-483C-9388-B20D5EAF0E6B}"/>
              </a:ext>
            </a:extLst>
          </p:cNvPr>
          <p:cNvPicPr>
            <a:picLocks noChangeAspect="1"/>
          </p:cNvPicPr>
          <p:nvPr/>
        </p:nvPicPr>
        <p:blipFill>
          <a:blip r:embed="rId2"/>
          <a:stretch>
            <a:fillRect/>
          </a:stretch>
        </p:blipFill>
        <p:spPr>
          <a:xfrm>
            <a:off x="470417" y="154246"/>
            <a:ext cx="11588953" cy="5808015"/>
          </a:xfrm>
          <a:prstGeom prst="rect">
            <a:avLst/>
          </a:prstGeom>
        </p:spPr>
      </p:pic>
    </p:spTree>
    <p:extLst>
      <p:ext uri="{BB962C8B-B14F-4D97-AF65-F5344CB8AC3E}">
        <p14:creationId xmlns:p14="http://schemas.microsoft.com/office/powerpoint/2010/main" val="2813307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2AA857-A7A7-441C-85BF-3680712B8C87}"/>
              </a:ext>
            </a:extLst>
          </p:cNvPr>
          <p:cNvPicPr>
            <a:picLocks noChangeAspect="1"/>
          </p:cNvPicPr>
          <p:nvPr/>
        </p:nvPicPr>
        <p:blipFill>
          <a:blip r:embed="rId2"/>
          <a:stretch>
            <a:fillRect/>
          </a:stretch>
        </p:blipFill>
        <p:spPr>
          <a:xfrm>
            <a:off x="440385" y="388094"/>
            <a:ext cx="10924313" cy="5574167"/>
          </a:xfrm>
          <a:prstGeom prst="rect">
            <a:avLst/>
          </a:prstGeom>
        </p:spPr>
      </p:pic>
    </p:spTree>
    <p:extLst>
      <p:ext uri="{BB962C8B-B14F-4D97-AF65-F5344CB8AC3E}">
        <p14:creationId xmlns:p14="http://schemas.microsoft.com/office/powerpoint/2010/main" val="702441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381" y="404327"/>
            <a:ext cx="10591799" cy="609600"/>
          </a:xfrm>
        </p:spPr>
        <p:txBody>
          <a:bodyPr>
            <a:noAutofit/>
          </a:bodyPr>
          <a:lstStyle/>
          <a:p>
            <a:r>
              <a:rPr lang="en-US" sz="3600" b="1">
                <a:solidFill>
                  <a:srgbClr val="002060"/>
                </a:solidFill>
                <a:latin typeface="Palatino Linotype" panose="02040502050505030304" pitchFamily="18" charset="0"/>
              </a:rPr>
              <a:t>Perspective &amp; Issues in Machine Learning</a:t>
            </a:r>
            <a:br>
              <a:rPr lang="en-US" sz="3600" b="1">
                <a:solidFill>
                  <a:srgbClr val="002060"/>
                </a:solidFill>
                <a:latin typeface="Palatino Linotype" panose="02040502050505030304" pitchFamily="18" charset="0"/>
              </a:rPr>
            </a:br>
            <a:endParaRPr lang="en-IN" sz="3600">
              <a:solidFill>
                <a:srgbClr val="002060"/>
              </a:solidFill>
              <a:latin typeface="Palatino Linotype" panose="02040502050505030304" pitchFamily="18" charset="0"/>
            </a:endParaRPr>
          </a:p>
        </p:txBody>
      </p:sp>
      <p:sp>
        <p:nvSpPr>
          <p:cNvPr id="3" name="Text Placeholder 2"/>
          <p:cNvSpPr>
            <a:spLocks noGrp="1"/>
          </p:cNvSpPr>
          <p:nvPr>
            <p:ph type="body" idx="1"/>
          </p:nvPr>
        </p:nvSpPr>
        <p:spPr>
          <a:xfrm>
            <a:off x="657808" y="2136338"/>
            <a:ext cx="11406674" cy="1292662"/>
          </a:xfrm>
        </p:spPr>
        <p:txBody>
          <a:bodyPr/>
          <a:lstStyle/>
          <a:p>
            <a:r>
              <a:rPr lang="en-US">
                <a:latin typeface="Palatino Linotype" panose="02040502050505030304" pitchFamily="18" charset="0"/>
              </a:rPr>
              <a:t>It involves </a:t>
            </a:r>
            <a:r>
              <a:rPr lang="en-US">
                <a:solidFill>
                  <a:srgbClr val="C00000"/>
                </a:solidFill>
                <a:latin typeface="Palatino Linotype" panose="02040502050505030304" pitchFamily="18" charset="0"/>
              </a:rPr>
              <a:t>searching</a:t>
            </a:r>
            <a:r>
              <a:rPr lang="en-US">
                <a:latin typeface="Palatino Linotype" panose="02040502050505030304" pitchFamily="18" charset="0"/>
              </a:rPr>
              <a:t> a very large space of </a:t>
            </a:r>
            <a:r>
              <a:rPr lang="en-US">
                <a:solidFill>
                  <a:srgbClr val="C00000"/>
                </a:solidFill>
                <a:latin typeface="Palatino Linotype" panose="02040502050505030304" pitchFamily="18" charset="0"/>
              </a:rPr>
              <a:t>possible hypothesis </a:t>
            </a:r>
            <a:r>
              <a:rPr lang="en-US">
                <a:latin typeface="Palatino Linotype" panose="02040502050505030304" pitchFamily="18" charset="0"/>
              </a:rPr>
              <a:t>to determine the one that </a:t>
            </a:r>
            <a:r>
              <a:rPr lang="en-US">
                <a:solidFill>
                  <a:srgbClr val="C00000"/>
                </a:solidFill>
                <a:latin typeface="Palatino Linotype" panose="02040502050505030304" pitchFamily="18" charset="0"/>
              </a:rPr>
              <a:t>best fits the observed data</a:t>
            </a:r>
            <a:r>
              <a:rPr lang="en-US">
                <a:latin typeface="Palatino Linotype" panose="02040502050505030304" pitchFamily="18" charset="0"/>
              </a:rPr>
              <a:t>.</a:t>
            </a:r>
            <a:endParaRPr lang="en-IN">
              <a:latin typeface="Palatino Linotype" panose="02040502050505030304" pitchFamily="18" charset="0"/>
            </a:endParaRPr>
          </a:p>
        </p:txBody>
      </p:sp>
      <p:sp>
        <p:nvSpPr>
          <p:cNvPr id="4" name="Rectangle 3"/>
          <p:cNvSpPr/>
          <p:nvPr/>
        </p:nvSpPr>
        <p:spPr>
          <a:xfrm>
            <a:off x="315687" y="1533330"/>
            <a:ext cx="2148345" cy="523220"/>
          </a:xfrm>
          <a:prstGeom prst="rect">
            <a:avLst/>
          </a:prstGeom>
        </p:spPr>
        <p:txBody>
          <a:bodyPr wrap="none">
            <a:spAutoFit/>
          </a:bodyPr>
          <a:lstStyle/>
          <a:p>
            <a:r>
              <a:rPr lang="en-IN" sz="2800" b="1">
                <a:solidFill>
                  <a:srgbClr val="C00000"/>
                </a:solidFill>
                <a:latin typeface="Palatino Linotype" panose="02040502050505030304" pitchFamily="18" charset="0"/>
              </a:rPr>
              <a:t>Perspective:</a:t>
            </a:r>
            <a:endParaRPr lang="en-IN" sz="2800">
              <a:solidFill>
                <a:srgbClr val="C00000"/>
              </a:solidFill>
              <a:latin typeface="Palatino Linotype" panose="02040502050505030304" pitchFamily="18" charset="0"/>
            </a:endParaRPr>
          </a:p>
        </p:txBody>
      </p:sp>
    </p:spTree>
    <p:extLst>
      <p:ext uri="{BB962C8B-B14F-4D97-AF65-F5344CB8AC3E}">
        <p14:creationId xmlns:p14="http://schemas.microsoft.com/office/powerpoint/2010/main" val="339706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025" y="273698"/>
            <a:ext cx="8147179" cy="609600"/>
          </a:xfrm>
        </p:spPr>
        <p:txBody>
          <a:bodyPr>
            <a:noAutofit/>
          </a:bodyPr>
          <a:lstStyle/>
          <a:p>
            <a:r>
              <a:rPr lang="en-US" sz="3200" b="1">
                <a:solidFill>
                  <a:schemeClr val="accent1">
                    <a:lumMod val="50000"/>
                  </a:schemeClr>
                </a:solidFill>
                <a:latin typeface="Palatino Linotype" panose="02040502050505030304" pitchFamily="18" charset="0"/>
              </a:rPr>
              <a:t>Perspective &amp; Issues in Machine Learning</a:t>
            </a:r>
            <a:br>
              <a:rPr lang="en-US" sz="3200" b="1">
                <a:solidFill>
                  <a:schemeClr val="accent1">
                    <a:lumMod val="50000"/>
                  </a:schemeClr>
                </a:solidFill>
                <a:latin typeface="Palatino Linotype" panose="02040502050505030304" pitchFamily="18" charset="0"/>
              </a:rPr>
            </a:br>
            <a:endParaRPr lang="en-IN" sz="3200">
              <a:solidFill>
                <a:schemeClr val="accent1">
                  <a:lumMod val="50000"/>
                </a:schemeClr>
              </a:solidFill>
              <a:latin typeface="Palatino Linotype" panose="02040502050505030304" pitchFamily="18" charset="0"/>
            </a:endParaRPr>
          </a:p>
        </p:txBody>
      </p:sp>
      <p:sp>
        <p:nvSpPr>
          <p:cNvPr id="3" name="Text Placeholder 2"/>
          <p:cNvSpPr>
            <a:spLocks noGrp="1"/>
          </p:cNvSpPr>
          <p:nvPr>
            <p:ph type="body" idx="1"/>
          </p:nvPr>
        </p:nvSpPr>
        <p:spPr>
          <a:xfrm>
            <a:off x="642256" y="1149222"/>
            <a:ext cx="11216951" cy="5288900"/>
          </a:xfrm>
        </p:spPr>
        <p:txBody>
          <a:bodyPr>
            <a:normAutofit lnSpcReduction="10000"/>
          </a:bodyPr>
          <a:lstStyle/>
          <a:p>
            <a:pPr marL="342900" indent="-342900" algn="just">
              <a:buFont typeface="Wingdings" panose="05000000000000000000" pitchFamily="2" charset="2"/>
              <a:buChar char="Ø"/>
            </a:pPr>
            <a:r>
              <a:rPr lang="en-US" sz="2000">
                <a:latin typeface="Palatino Linotype" panose="02040502050505030304" pitchFamily="18" charset="0"/>
              </a:rPr>
              <a:t>Which algorithm performs best for which types of problems &amp; representation?</a:t>
            </a:r>
          </a:p>
          <a:p>
            <a:pPr marL="342900" indent="-342900" algn="just">
              <a:buFont typeface="Wingdings" panose="05000000000000000000" pitchFamily="2" charset="2"/>
              <a:buChar char="Ø"/>
            </a:pPr>
            <a:endParaRPr lang="en-US" sz="2000">
              <a:latin typeface="Palatino Linotype" panose="02040502050505030304" pitchFamily="18" charset="0"/>
            </a:endParaRPr>
          </a:p>
          <a:p>
            <a:pPr marL="342900" indent="-342900" algn="just">
              <a:buFont typeface="Wingdings" panose="05000000000000000000" pitchFamily="2" charset="2"/>
              <a:buChar char="Ø"/>
            </a:pPr>
            <a:r>
              <a:rPr lang="en-US" sz="2000">
                <a:latin typeface="Palatino Linotype" panose="02040502050505030304" pitchFamily="18" charset="0"/>
              </a:rPr>
              <a:t>How much training data is sufficient?</a:t>
            </a:r>
          </a:p>
          <a:p>
            <a:pPr marL="342900" indent="-342900" algn="just">
              <a:buFont typeface="Wingdings" panose="05000000000000000000" pitchFamily="2" charset="2"/>
              <a:buChar char="Ø"/>
            </a:pPr>
            <a:endParaRPr lang="en-US" sz="2000">
              <a:latin typeface="Palatino Linotype" panose="02040502050505030304" pitchFamily="18" charset="0"/>
            </a:endParaRPr>
          </a:p>
          <a:p>
            <a:pPr marL="342900" indent="-342900" algn="just">
              <a:buFont typeface="Wingdings" panose="05000000000000000000" pitchFamily="2" charset="2"/>
              <a:buChar char="Ø"/>
            </a:pPr>
            <a:r>
              <a:rPr lang="en-US" sz="2000">
                <a:latin typeface="Palatino Linotype" panose="02040502050505030304" pitchFamily="18" charset="0"/>
              </a:rPr>
              <a:t>Can prior knowledge be helpful even when it is only approximately correct?</a:t>
            </a:r>
          </a:p>
          <a:p>
            <a:pPr marL="342900" indent="-342900" algn="just">
              <a:buFont typeface="Wingdings" panose="05000000000000000000" pitchFamily="2" charset="2"/>
              <a:buChar char="Ø"/>
            </a:pPr>
            <a:endParaRPr lang="en-US" sz="2000">
              <a:latin typeface="Palatino Linotype" panose="02040502050505030304" pitchFamily="18" charset="0"/>
            </a:endParaRPr>
          </a:p>
          <a:p>
            <a:pPr marL="342900" indent="-342900" algn="just">
              <a:buFont typeface="Wingdings" panose="05000000000000000000" pitchFamily="2" charset="2"/>
              <a:buChar char="Ø"/>
            </a:pPr>
            <a:r>
              <a:rPr lang="en-US" sz="2000">
                <a:latin typeface="Palatino Linotype" panose="02040502050505030304" pitchFamily="18" charset="0"/>
              </a:rPr>
              <a:t>How does number of training examples influence accuracy?</a:t>
            </a:r>
          </a:p>
          <a:p>
            <a:pPr marL="342900" indent="-342900" algn="just">
              <a:buFont typeface="Wingdings" panose="05000000000000000000" pitchFamily="2" charset="2"/>
              <a:buChar char="Ø"/>
            </a:pPr>
            <a:endParaRPr lang="en-US" sz="2000">
              <a:latin typeface="Palatino Linotype" panose="02040502050505030304" pitchFamily="18" charset="0"/>
            </a:endParaRPr>
          </a:p>
          <a:p>
            <a:pPr marL="342900" indent="-342900" algn="just">
              <a:buFont typeface="Wingdings" panose="05000000000000000000" pitchFamily="2" charset="2"/>
              <a:buChar char="Ø"/>
            </a:pPr>
            <a:r>
              <a:rPr lang="en-US" sz="2000">
                <a:latin typeface="Palatino Linotype" panose="02040502050505030304" pitchFamily="18" charset="0"/>
              </a:rPr>
              <a:t>The best strategy for choosing a useful next training experience.</a:t>
            </a:r>
          </a:p>
          <a:p>
            <a:pPr marL="342900" indent="-342900" algn="just">
              <a:buFont typeface="Wingdings" panose="05000000000000000000" pitchFamily="2" charset="2"/>
              <a:buChar char="Ø"/>
            </a:pPr>
            <a:endParaRPr lang="en-US" sz="2000">
              <a:latin typeface="Palatino Linotype" panose="02040502050505030304" pitchFamily="18" charset="0"/>
            </a:endParaRPr>
          </a:p>
          <a:p>
            <a:pPr marL="342900" indent="-342900" algn="just">
              <a:buFont typeface="Wingdings" panose="05000000000000000000" pitchFamily="2" charset="2"/>
              <a:buChar char="Ø"/>
            </a:pPr>
            <a:r>
              <a:rPr lang="en-US" sz="2000">
                <a:latin typeface="Palatino Linotype" panose="02040502050505030304" pitchFamily="18" charset="0"/>
              </a:rPr>
              <a:t>What specific function should the system attempt to learn?</a:t>
            </a:r>
          </a:p>
          <a:p>
            <a:pPr marL="342900" indent="-342900" algn="just">
              <a:buFont typeface="Wingdings" panose="05000000000000000000" pitchFamily="2" charset="2"/>
              <a:buChar char="Ø"/>
            </a:pPr>
            <a:endParaRPr lang="en-US" sz="2000">
              <a:latin typeface="Palatino Linotype" panose="02040502050505030304" pitchFamily="18" charset="0"/>
            </a:endParaRPr>
          </a:p>
          <a:p>
            <a:pPr marL="342900" indent="-342900" algn="just">
              <a:buFont typeface="Wingdings" panose="05000000000000000000" pitchFamily="2" charset="2"/>
              <a:buChar char="Ø"/>
            </a:pPr>
            <a:r>
              <a:rPr lang="en-US" sz="2000">
                <a:latin typeface="Palatino Linotype" panose="02040502050505030304" pitchFamily="18" charset="0"/>
              </a:rPr>
              <a:t>How can learner automatically alter it’s representation to improve it’s ability to represent and learn the target function?</a:t>
            </a:r>
          </a:p>
        </p:txBody>
      </p:sp>
    </p:spTree>
    <p:extLst>
      <p:ext uri="{BB962C8B-B14F-4D97-AF65-F5344CB8AC3E}">
        <p14:creationId xmlns:p14="http://schemas.microsoft.com/office/powerpoint/2010/main" val="31837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3" descr="C:\Users\BALA\Desktop\SUMMER II\13634_2016_355_Fig2_HTML.gif"/>
          <p:cNvPicPr>
            <a:picLocks noChangeAspect="1" noChangeArrowheads="1"/>
          </p:cNvPicPr>
          <p:nvPr/>
        </p:nvPicPr>
        <p:blipFill>
          <a:blip r:embed="rId2"/>
          <a:srcRect/>
          <a:stretch>
            <a:fillRect/>
          </a:stretch>
        </p:blipFill>
        <p:spPr bwMode="auto">
          <a:xfrm>
            <a:off x="671805" y="914401"/>
            <a:ext cx="10515600" cy="5170429"/>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AutoShape 6" descr="à®¤à¯à®à®°à¯à®ªà¯à®à¯à®¯ à®ªà®à®®à¯"/>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80" name="AutoShape 8" descr="à®¤à¯à®à®°à¯à®ªà¯à®à¯à®¯ à®ªà®à®®à¯"/>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82" name="AutoShape 10" descr="à®¤à¯à®à®°à¯à®ªà¯à®à¯à®¯ à®ªà®à®®à¯"/>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84" name="AutoShape 12" descr="à®¤à¯à®à®°à¯à®ªà¯à®à¯à®¯ à®ªà®à®®à¯"/>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8685" name="Picture 13" descr="C:\Users\BALA\Desktop\SUMMER II\13634_2016_355_Fig5_HTML.gif"/>
          <p:cNvPicPr>
            <a:picLocks noChangeAspect="1" noChangeArrowheads="1"/>
          </p:cNvPicPr>
          <p:nvPr/>
        </p:nvPicPr>
        <p:blipFill>
          <a:blip r:embed="rId2"/>
          <a:srcRect/>
          <a:stretch>
            <a:fillRect/>
          </a:stretch>
        </p:blipFill>
        <p:spPr bwMode="auto">
          <a:xfrm>
            <a:off x="774441" y="266700"/>
            <a:ext cx="10067730" cy="632460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25683A-61AD-AAD8-CD9B-5B7D38EAF4D4}"/>
              </a:ext>
            </a:extLst>
          </p:cNvPr>
          <p:cNvSpPr txBox="1"/>
          <p:nvPr/>
        </p:nvSpPr>
        <p:spPr>
          <a:xfrm>
            <a:off x="1586204" y="1558212"/>
            <a:ext cx="8873412" cy="769441"/>
          </a:xfrm>
          <a:prstGeom prst="rect">
            <a:avLst/>
          </a:prstGeom>
          <a:noFill/>
        </p:spPr>
        <p:txBody>
          <a:bodyPr wrap="square" rtlCol="0">
            <a:spAutoFit/>
          </a:bodyPr>
          <a:lstStyle/>
          <a:p>
            <a:r>
              <a:rPr lang="en-IN" sz="4400" b="1">
                <a:solidFill>
                  <a:schemeClr val="accent1">
                    <a:lumMod val="50000"/>
                  </a:schemeClr>
                </a:solidFill>
                <a:latin typeface="Palatino Linotype" panose="02040502050505030304" pitchFamily="18" charset="0"/>
              </a:rPr>
              <a:t>Measuring Learning Performance </a:t>
            </a:r>
          </a:p>
        </p:txBody>
      </p:sp>
    </p:spTree>
    <p:extLst>
      <p:ext uri="{BB962C8B-B14F-4D97-AF65-F5344CB8AC3E}">
        <p14:creationId xmlns:p14="http://schemas.microsoft.com/office/powerpoint/2010/main" val="1098633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CFBC66-EC61-992D-E014-F4B3460B44AB}"/>
              </a:ext>
            </a:extLst>
          </p:cNvPr>
          <p:cNvPicPr>
            <a:picLocks noChangeAspect="1"/>
          </p:cNvPicPr>
          <p:nvPr/>
        </p:nvPicPr>
        <p:blipFill>
          <a:blip r:embed="rId2"/>
          <a:stretch>
            <a:fillRect/>
          </a:stretch>
        </p:blipFill>
        <p:spPr>
          <a:xfrm>
            <a:off x="429208" y="1607661"/>
            <a:ext cx="2415749" cy="3825572"/>
          </a:xfrm>
          <a:prstGeom prst="rect">
            <a:avLst/>
          </a:prstGeom>
        </p:spPr>
      </p:pic>
      <p:pic>
        <p:nvPicPr>
          <p:cNvPr id="5" name="Picture 4">
            <a:extLst>
              <a:ext uri="{FF2B5EF4-FFF2-40B4-BE49-F238E27FC236}">
                <a16:creationId xmlns:a16="http://schemas.microsoft.com/office/drawing/2014/main" id="{E4D3DF75-5277-2D3D-8F01-B5F04DC02F70}"/>
              </a:ext>
            </a:extLst>
          </p:cNvPr>
          <p:cNvPicPr>
            <a:picLocks noChangeAspect="1"/>
          </p:cNvPicPr>
          <p:nvPr/>
        </p:nvPicPr>
        <p:blipFill>
          <a:blip r:embed="rId3"/>
          <a:stretch>
            <a:fillRect/>
          </a:stretch>
        </p:blipFill>
        <p:spPr>
          <a:xfrm>
            <a:off x="2807633" y="1462091"/>
            <a:ext cx="5052498" cy="4008467"/>
          </a:xfrm>
          <a:prstGeom prst="rect">
            <a:avLst/>
          </a:prstGeom>
        </p:spPr>
      </p:pic>
      <p:pic>
        <p:nvPicPr>
          <p:cNvPr id="7" name="Picture 6">
            <a:extLst>
              <a:ext uri="{FF2B5EF4-FFF2-40B4-BE49-F238E27FC236}">
                <a16:creationId xmlns:a16="http://schemas.microsoft.com/office/drawing/2014/main" id="{DFD73BE9-E9E2-4D37-9440-FD3429EB5AFE}"/>
              </a:ext>
            </a:extLst>
          </p:cNvPr>
          <p:cNvPicPr>
            <a:picLocks noChangeAspect="1"/>
          </p:cNvPicPr>
          <p:nvPr/>
        </p:nvPicPr>
        <p:blipFill>
          <a:blip r:embed="rId4"/>
          <a:stretch>
            <a:fillRect/>
          </a:stretch>
        </p:blipFill>
        <p:spPr>
          <a:xfrm>
            <a:off x="7861910" y="1675080"/>
            <a:ext cx="2491956" cy="3619814"/>
          </a:xfrm>
          <a:prstGeom prst="rect">
            <a:avLst/>
          </a:prstGeom>
        </p:spPr>
      </p:pic>
      <p:sp>
        <p:nvSpPr>
          <p:cNvPr id="10" name="TextBox 9">
            <a:extLst>
              <a:ext uri="{FF2B5EF4-FFF2-40B4-BE49-F238E27FC236}">
                <a16:creationId xmlns:a16="http://schemas.microsoft.com/office/drawing/2014/main" id="{13FF43BB-D4DB-1DD7-EB2E-3969275FB1C3}"/>
              </a:ext>
            </a:extLst>
          </p:cNvPr>
          <p:cNvSpPr txBox="1"/>
          <p:nvPr/>
        </p:nvSpPr>
        <p:spPr>
          <a:xfrm>
            <a:off x="156288" y="221216"/>
            <a:ext cx="6097554" cy="584775"/>
          </a:xfrm>
          <a:prstGeom prst="rect">
            <a:avLst/>
          </a:prstGeom>
          <a:noFill/>
        </p:spPr>
        <p:txBody>
          <a:bodyPr wrap="square">
            <a:spAutoFit/>
          </a:bodyPr>
          <a:lstStyle/>
          <a:p>
            <a:r>
              <a:rPr lang="en-US" sz="3200" b="1" i="0">
                <a:solidFill>
                  <a:srgbClr val="002060"/>
                </a:solidFill>
                <a:effectLst/>
                <a:latin typeface="Palatino Linotype" panose="02040502050505030304" pitchFamily="18" charset="0"/>
              </a:rPr>
              <a:t>Supervised learning </a:t>
            </a:r>
            <a:endParaRPr lang="en-IN" sz="3200">
              <a:solidFill>
                <a:srgbClr val="002060"/>
              </a:solidFill>
            </a:endParaRPr>
          </a:p>
        </p:txBody>
      </p:sp>
    </p:spTree>
    <p:extLst>
      <p:ext uri="{BB962C8B-B14F-4D97-AF65-F5344CB8AC3E}">
        <p14:creationId xmlns:p14="http://schemas.microsoft.com/office/powerpoint/2010/main" val="194774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489FE8-661B-9E20-ACF2-E2CEC07ECBAB}"/>
              </a:ext>
            </a:extLst>
          </p:cNvPr>
          <p:cNvSpPr txBox="1"/>
          <p:nvPr/>
        </p:nvSpPr>
        <p:spPr>
          <a:xfrm>
            <a:off x="130628" y="65314"/>
            <a:ext cx="10245012" cy="707886"/>
          </a:xfrm>
          <a:prstGeom prst="rect">
            <a:avLst/>
          </a:prstGeom>
          <a:noFill/>
        </p:spPr>
        <p:txBody>
          <a:bodyPr wrap="square" rtlCol="0">
            <a:spAutoFit/>
          </a:bodyPr>
          <a:lstStyle/>
          <a:p>
            <a:r>
              <a:rPr lang="en-IN" sz="4000" b="1" i="0" u="none" strike="noStrike">
                <a:solidFill>
                  <a:schemeClr val="accent1">
                    <a:lumMod val="50000"/>
                  </a:schemeClr>
                </a:solidFill>
                <a:effectLst/>
                <a:latin typeface="Palatino Linotype" panose="02040502050505030304" pitchFamily="18" charset="0"/>
              </a:rPr>
              <a:t>Performance measurement</a:t>
            </a:r>
            <a:r>
              <a:rPr lang="en-IN" sz="4000" b="1" i="0">
                <a:solidFill>
                  <a:schemeClr val="accent1">
                    <a:lumMod val="50000"/>
                  </a:schemeClr>
                </a:solidFill>
                <a:effectLst/>
                <a:latin typeface="Palatino Linotype" panose="02040502050505030304" pitchFamily="18" charset="0"/>
              </a:rPr>
              <a:t>​</a:t>
            </a:r>
            <a:endParaRPr lang="en-IN" sz="4000" b="1">
              <a:solidFill>
                <a:schemeClr val="accent1">
                  <a:lumMod val="50000"/>
                </a:schemeClr>
              </a:solidFill>
              <a:latin typeface="Palatino Linotype" panose="02040502050505030304" pitchFamily="18" charset="0"/>
            </a:endParaRPr>
          </a:p>
        </p:txBody>
      </p:sp>
      <p:pic>
        <p:nvPicPr>
          <p:cNvPr id="1026" name="Picture 2">
            <a:extLst>
              <a:ext uri="{FF2B5EF4-FFF2-40B4-BE49-F238E27FC236}">
                <a16:creationId xmlns:a16="http://schemas.microsoft.com/office/drawing/2014/main" id="{3B3F6D3D-CB84-BD95-C847-917EBB1697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248" y="1174417"/>
            <a:ext cx="11481504" cy="568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485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45C225-D005-2DD5-A5B7-60CA59CC89CD}"/>
              </a:ext>
            </a:extLst>
          </p:cNvPr>
          <p:cNvSpPr txBox="1"/>
          <p:nvPr/>
        </p:nvSpPr>
        <p:spPr>
          <a:xfrm>
            <a:off x="130628" y="65314"/>
            <a:ext cx="10245012" cy="707886"/>
          </a:xfrm>
          <a:prstGeom prst="rect">
            <a:avLst/>
          </a:prstGeom>
          <a:noFill/>
        </p:spPr>
        <p:txBody>
          <a:bodyPr wrap="square" rtlCol="0">
            <a:spAutoFit/>
          </a:bodyPr>
          <a:lstStyle/>
          <a:p>
            <a:r>
              <a:rPr lang="en-IN" sz="4000" b="1" i="0" u="none" strike="noStrike">
                <a:solidFill>
                  <a:schemeClr val="accent1">
                    <a:lumMod val="50000"/>
                  </a:schemeClr>
                </a:solidFill>
                <a:effectLst/>
                <a:latin typeface="Palatino Linotype" panose="02040502050505030304" pitchFamily="18" charset="0"/>
              </a:rPr>
              <a:t>Performance measurement</a:t>
            </a:r>
            <a:r>
              <a:rPr lang="en-IN" sz="4000" b="1" i="0">
                <a:solidFill>
                  <a:schemeClr val="accent1">
                    <a:lumMod val="50000"/>
                  </a:schemeClr>
                </a:solidFill>
                <a:effectLst/>
                <a:latin typeface="Palatino Linotype" panose="02040502050505030304" pitchFamily="18" charset="0"/>
              </a:rPr>
              <a:t>​</a:t>
            </a:r>
            <a:endParaRPr lang="en-IN" sz="4000" b="1">
              <a:solidFill>
                <a:schemeClr val="accent1">
                  <a:lumMod val="50000"/>
                </a:schemeClr>
              </a:solidFill>
              <a:latin typeface="Palatino Linotype" panose="02040502050505030304" pitchFamily="18" charset="0"/>
            </a:endParaRPr>
          </a:p>
        </p:txBody>
      </p:sp>
      <p:sp>
        <p:nvSpPr>
          <p:cNvPr id="4" name="TextBox 3">
            <a:extLst>
              <a:ext uri="{FF2B5EF4-FFF2-40B4-BE49-F238E27FC236}">
                <a16:creationId xmlns:a16="http://schemas.microsoft.com/office/drawing/2014/main" id="{4CB4FE22-D62E-54E7-27EB-A0B6CA525336}"/>
              </a:ext>
            </a:extLst>
          </p:cNvPr>
          <p:cNvSpPr txBox="1"/>
          <p:nvPr/>
        </p:nvSpPr>
        <p:spPr>
          <a:xfrm>
            <a:off x="251927" y="773200"/>
            <a:ext cx="11940073" cy="5197000"/>
          </a:xfrm>
          <a:prstGeom prst="rect">
            <a:avLst/>
          </a:prstGeom>
          <a:noFill/>
        </p:spPr>
        <p:txBody>
          <a:bodyPr wrap="square">
            <a:spAutoFit/>
          </a:bodyPr>
          <a:lstStyle/>
          <a:p>
            <a:pPr algn="just">
              <a:lnSpc>
                <a:spcPct val="150000"/>
              </a:lnSpc>
              <a:buFont typeface="Arial" panose="020B0604020202020204" pitchFamily="34" charset="0"/>
              <a:buChar char="•"/>
            </a:pPr>
            <a:r>
              <a:rPr lang="en-IN" sz="2800" b="0">
                <a:solidFill>
                  <a:srgbClr val="C00000"/>
                </a:solidFill>
                <a:effectLst/>
                <a:latin typeface="Palatino Linotype" panose="02040502050505030304" pitchFamily="18" charset="0"/>
              </a:rPr>
              <a:t>Classification Metrics </a:t>
            </a:r>
            <a:r>
              <a:rPr lang="en-IN" sz="2800" b="0">
                <a:solidFill>
                  <a:srgbClr val="292929"/>
                </a:solidFill>
                <a:effectLst/>
                <a:latin typeface="Palatino Linotype" panose="02040502050505030304" pitchFamily="18" charset="0"/>
              </a:rPr>
              <a:t>(accuracy, precision, recall, F1-score, ROC, AUC, …)</a:t>
            </a:r>
          </a:p>
          <a:p>
            <a:pPr algn="just">
              <a:lnSpc>
                <a:spcPct val="150000"/>
              </a:lnSpc>
              <a:buFont typeface="Arial" panose="020B0604020202020204" pitchFamily="34" charset="0"/>
              <a:buChar char="•"/>
            </a:pPr>
            <a:r>
              <a:rPr lang="en-IN" sz="2800" b="0">
                <a:solidFill>
                  <a:srgbClr val="C00000"/>
                </a:solidFill>
                <a:effectLst/>
                <a:latin typeface="Palatino Linotype" panose="02040502050505030304" pitchFamily="18" charset="0"/>
              </a:rPr>
              <a:t>Regression Metrics </a:t>
            </a:r>
            <a:r>
              <a:rPr lang="en-IN" sz="2800" b="0">
                <a:solidFill>
                  <a:srgbClr val="292929"/>
                </a:solidFill>
                <a:effectLst/>
                <a:latin typeface="Palatino Linotype" panose="02040502050505030304" pitchFamily="18" charset="0"/>
              </a:rPr>
              <a:t>(MSE, MAE)</a:t>
            </a:r>
          </a:p>
          <a:p>
            <a:pPr algn="just">
              <a:lnSpc>
                <a:spcPct val="150000"/>
              </a:lnSpc>
              <a:buFont typeface="Arial" panose="020B0604020202020204" pitchFamily="34" charset="0"/>
              <a:buChar char="•"/>
            </a:pPr>
            <a:r>
              <a:rPr lang="en-IN" sz="2800" b="0">
                <a:solidFill>
                  <a:srgbClr val="C00000"/>
                </a:solidFill>
                <a:effectLst/>
                <a:latin typeface="Palatino Linotype" panose="02040502050505030304" pitchFamily="18" charset="0"/>
              </a:rPr>
              <a:t>Ranking Metrics </a:t>
            </a:r>
            <a:r>
              <a:rPr lang="en-IN" sz="2800" b="0">
                <a:solidFill>
                  <a:srgbClr val="292929"/>
                </a:solidFill>
                <a:effectLst/>
                <a:latin typeface="Palatino Linotype" panose="02040502050505030304" pitchFamily="18" charset="0"/>
              </a:rPr>
              <a:t>(MRR, DCG, NDCG)</a:t>
            </a:r>
          </a:p>
          <a:p>
            <a:pPr algn="just">
              <a:lnSpc>
                <a:spcPct val="150000"/>
              </a:lnSpc>
              <a:buFont typeface="Arial" panose="020B0604020202020204" pitchFamily="34" charset="0"/>
              <a:buChar char="•"/>
            </a:pPr>
            <a:r>
              <a:rPr lang="en-IN" sz="2800" b="0">
                <a:solidFill>
                  <a:srgbClr val="C00000"/>
                </a:solidFill>
                <a:effectLst/>
                <a:latin typeface="Palatino Linotype" panose="02040502050505030304" pitchFamily="18" charset="0"/>
              </a:rPr>
              <a:t>Statistical Metrics </a:t>
            </a:r>
            <a:r>
              <a:rPr lang="en-IN" sz="2800" b="0">
                <a:solidFill>
                  <a:srgbClr val="292929"/>
                </a:solidFill>
                <a:effectLst/>
                <a:latin typeface="Palatino Linotype" panose="02040502050505030304" pitchFamily="18" charset="0"/>
              </a:rPr>
              <a:t>(Correlation)</a:t>
            </a:r>
          </a:p>
          <a:p>
            <a:pPr algn="just">
              <a:lnSpc>
                <a:spcPct val="150000"/>
              </a:lnSpc>
              <a:buFont typeface="Arial" panose="020B0604020202020204" pitchFamily="34" charset="0"/>
              <a:buChar char="•"/>
            </a:pPr>
            <a:r>
              <a:rPr lang="en-IN" sz="2800" b="0">
                <a:solidFill>
                  <a:srgbClr val="C00000"/>
                </a:solidFill>
                <a:effectLst/>
                <a:latin typeface="Palatino Linotype" panose="02040502050505030304" pitchFamily="18" charset="0"/>
              </a:rPr>
              <a:t>Computer Vision Metrics </a:t>
            </a:r>
            <a:r>
              <a:rPr lang="en-IN" sz="2800" b="0">
                <a:solidFill>
                  <a:srgbClr val="292929"/>
                </a:solidFill>
                <a:effectLst/>
                <a:latin typeface="Palatino Linotype" panose="02040502050505030304" pitchFamily="18" charset="0"/>
              </a:rPr>
              <a:t>(PSNR, SSIM, </a:t>
            </a:r>
            <a:r>
              <a:rPr lang="en-IN" sz="2800" b="0" err="1">
                <a:solidFill>
                  <a:srgbClr val="292929"/>
                </a:solidFill>
                <a:effectLst/>
                <a:latin typeface="Palatino Linotype" panose="02040502050505030304" pitchFamily="18" charset="0"/>
              </a:rPr>
              <a:t>IoU</a:t>
            </a:r>
            <a:r>
              <a:rPr lang="en-IN" sz="2800" b="0">
                <a:solidFill>
                  <a:srgbClr val="292929"/>
                </a:solidFill>
                <a:effectLst/>
                <a:latin typeface="Palatino Linotype" panose="02040502050505030304" pitchFamily="18" charset="0"/>
              </a:rPr>
              <a:t>)</a:t>
            </a:r>
          </a:p>
          <a:p>
            <a:pPr algn="just">
              <a:lnSpc>
                <a:spcPct val="150000"/>
              </a:lnSpc>
              <a:buFont typeface="Arial" panose="020B0604020202020204" pitchFamily="34" charset="0"/>
              <a:buChar char="•"/>
            </a:pPr>
            <a:r>
              <a:rPr lang="en-IN" sz="2800" b="0">
                <a:solidFill>
                  <a:srgbClr val="C00000"/>
                </a:solidFill>
                <a:effectLst/>
                <a:latin typeface="Palatino Linotype" panose="02040502050505030304" pitchFamily="18" charset="0"/>
              </a:rPr>
              <a:t>NLP Metrics</a:t>
            </a:r>
            <a:r>
              <a:rPr lang="en-IN" sz="2800" b="0">
                <a:solidFill>
                  <a:srgbClr val="292929"/>
                </a:solidFill>
                <a:effectLst/>
                <a:latin typeface="Palatino Linotype" panose="02040502050505030304" pitchFamily="18" charset="0"/>
              </a:rPr>
              <a:t> (Perplexity, BLEU score)</a:t>
            </a:r>
          </a:p>
          <a:p>
            <a:pPr algn="just">
              <a:lnSpc>
                <a:spcPct val="150000"/>
              </a:lnSpc>
              <a:buFont typeface="Arial" panose="020B0604020202020204" pitchFamily="34" charset="0"/>
              <a:buChar char="•"/>
            </a:pPr>
            <a:r>
              <a:rPr lang="en-IN" sz="2800" b="0">
                <a:solidFill>
                  <a:srgbClr val="C00000"/>
                </a:solidFill>
                <a:effectLst/>
                <a:latin typeface="Palatino Linotype" panose="02040502050505030304" pitchFamily="18" charset="0"/>
              </a:rPr>
              <a:t>Deep Learning Related Metrics </a:t>
            </a:r>
            <a:r>
              <a:rPr lang="en-IN" sz="2800" b="0">
                <a:solidFill>
                  <a:srgbClr val="292929"/>
                </a:solidFill>
                <a:effectLst/>
                <a:latin typeface="Palatino Linotype" panose="02040502050505030304" pitchFamily="18" charset="0"/>
              </a:rPr>
              <a:t>(Inception score, </a:t>
            </a:r>
            <a:r>
              <a:rPr lang="en-IN" sz="2800" b="0" err="1">
                <a:solidFill>
                  <a:srgbClr val="292929"/>
                </a:solidFill>
                <a:effectLst/>
                <a:latin typeface="Palatino Linotype" panose="02040502050505030304" pitchFamily="18" charset="0"/>
              </a:rPr>
              <a:t>Frechet</a:t>
            </a:r>
            <a:r>
              <a:rPr lang="en-IN" sz="2800" b="0">
                <a:solidFill>
                  <a:srgbClr val="292929"/>
                </a:solidFill>
                <a:effectLst/>
                <a:latin typeface="Palatino Linotype" panose="02040502050505030304" pitchFamily="18" charset="0"/>
              </a:rPr>
              <a:t> Inception distance)</a:t>
            </a:r>
          </a:p>
        </p:txBody>
      </p:sp>
    </p:spTree>
    <p:extLst>
      <p:ext uri="{BB962C8B-B14F-4D97-AF65-F5344CB8AC3E}">
        <p14:creationId xmlns:p14="http://schemas.microsoft.com/office/powerpoint/2010/main" val="407036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891F7F-E63A-38F6-0CF5-6E135A604C59}"/>
              </a:ext>
            </a:extLst>
          </p:cNvPr>
          <p:cNvSpPr txBox="1"/>
          <p:nvPr/>
        </p:nvSpPr>
        <p:spPr>
          <a:xfrm>
            <a:off x="214604" y="94549"/>
            <a:ext cx="6139542" cy="523220"/>
          </a:xfrm>
          <a:prstGeom prst="rect">
            <a:avLst/>
          </a:prstGeom>
          <a:noFill/>
        </p:spPr>
        <p:txBody>
          <a:bodyPr wrap="square">
            <a:spAutoFit/>
          </a:bodyPr>
          <a:lstStyle/>
          <a:p>
            <a:pPr algn="l"/>
            <a:r>
              <a:rPr lang="en-IN" sz="2800" b="1" i="0">
                <a:solidFill>
                  <a:schemeClr val="accent1">
                    <a:lumMod val="50000"/>
                  </a:schemeClr>
                </a:solidFill>
                <a:effectLst/>
                <a:latin typeface="Palatino Linotype" panose="02040502050505030304" pitchFamily="18" charset="0"/>
              </a:rPr>
              <a:t>Confusion Matrix</a:t>
            </a:r>
          </a:p>
        </p:txBody>
      </p:sp>
      <p:sp>
        <p:nvSpPr>
          <p:cNvPr id="4" name="TextBox 3">
            <a:extLst>
              <a:ext uri="{FF2B5EF4-FFF2-40B4-BE49-F238E27FC236}">
                <a16:creationId xmlns:a16="http://schemas.microsoft.com/office/drawing/2014/main" id="{6ECEEA26-8F29-0443-9472-E3DF185D3988}"/>
              </a:ext>
            </a:extLst>
          </p:cNvPr>
          <p:cNvSpPr txBox="1"/>
          <p:nvPr/>
        </p:nvSpPr>
        <p:spPr>
          <a:xfrm>
            <a:off x="214604" y="617769"/>
            <a:ext cx="11762792" cy="5878532"/>
          </a:xfrm>
          <a:prstGeom prst="rect">
            <a:avLst/>
          </a:prstGeom>
          <a:noFill/>
        </p:spPr>
        <p:txBody>
          <a:bodyPr wrap="square">
            <a:spAutoFit/>
          </a:bodyPr>
          <a:lstStyle/>
          <a:p>
            <a:pPr marL="285750" indent="-285750">
              <a:buFont typeface="Arial" panose="020B0604020202020204" pitchFamily="34" charset="0"/>
              <a:buChar char="•"/>
            </a:pPr>
            <a:r>
              <a:rPr lang="en-US" sz="2000" b="0" i="0">
                <a:solidFill>
                  <a:srgbClr val="212529"/>
                </a:solidFill>
                <a:effectLst/>
                <a:latin typeface="Palatino Linotype" panose="02040502050505030304" pitchFamily="18" charset="0"/>
              </a:rPr>
              <a:t>Confusion Matrix is </a:t>
            </a:r>
            <a:r>
              <a:rPr lang="en-US" sz="2000" b="0" i="0">
                <a:solidFill>
                  <a:srgbClr val="C00000"/>
                </a:solidFill>
                <a:effectLst/>
                <a:latin typeface="Palatino Linotype" panose="02040502050505030304" pitchFamily="18" charset="0"/>
              </a:rPr>
              <a:t>not exactly a performance metric </a:t>
            </a:r>
            <a:r>
              <a:rPr lang="en-US" sz="2000" b="0" i="0">
                <a:solidFill>
                  <a:srgbClr val="212529"/>
                </a:solidFill>
                <a:effectLst/>
                <a:latin typeface="Palatino Linotype" panose="02040502050505030304" pitchFamily="18" charset="0"/>
              </a:rPr>
              <a:t>but </a:t>
            </a:r>
            <a:r>
              <a:rPr lang="en-US" sz="2000" b="0" i="0">
                <a:solidFill>
                  <a:srgbClr val="C00000"/>
                </a:solidFill>
                <a:effectLst/>
                <a:latin typeface="Palatino Linotype" panose="02040502050505030304" pitchFamily="18" charset="0"/>
              </a:rPr>
              <a:t>sort of a basis on which other metrics evaluate </a:t>
            </a:r>
            <a:r>
              <a:rPr lang="en-US" sz="2000">
                <a:solidFill>
                  <a:srgbClr val="C00000"/>
                </a:solidFill>
                <a:latin typeface="Palatino Linotype" panose="02040502050505030304" pitchFamily="18" charset="0"/>
              </a:rPr>
              <a:t>the results,</a:t>
            </a:r>
          </a:p>
          <a:p>
            <a:endParaRPr lang="en-US" sz="2000" b="0" i="0">
              <a:solidFill>
                <a:srgbClr val="C00000"/>
              </a:solidFill>
              <a:effectLst/>
              <a:latin typeface="Palatino Linotype" panose="02040502050505030304" pitchFamily="18" charset="0"/>
            </a:endParaRPr>
          </a:p>
          <a:p>
            <a:pPr marL="285750" indent="-285750">
              <a:buFont typeface="Arial" panose="020B0604020202020204" pitchFamily="34" charset="0"/>
              <a:buChar char="•"/>
            </a:pPr>
            <a:r>
              <a:rPr lang="en-US" sz="2000">
                <a:latin typeface="Palatino Linotype" panose="02040502050505030304" pitchFamily="18" charset="0"/>
              </a:rPr>
              <a:t>Each cell in the confusion matrix represents an evaluation factor. Let’s understand these factors one by one</a:t>
            </a:r>
            <a:r>
              <a:rPr lang="en-US" sz="2000" b="0" i="0">
                <a:solidFill>
                  <a:srgbClr val="212529"/>
                </a:solidFill>
                <a:effectLst/>
                <a:latin typeface="Palatino Linotype" panose="02040502050505030304" pitchFamily="18" charset="0"/>
              </a:rPr>
              <a:t>.</a:t>
            </a:r>
          </a:p>
          <a:p>
            <a:pPr marL="285750" indent="-285750">
              <a:buFont typeface="Arial" panose="020B0604020202020204" pitchFamily="34" charset="0"/>
              <a:buChar char="•"/>
            </a:pPr>
            <a:endParaRPr lang="en-US">
              <a:solidFill>
                <a:srgbClr val="212529"/>
              </a:solidFill>
              <a:latin typeface="Palatino Linotype" panose="02040502050505030304" pitchFamily="18" charset="0"/>
            </a:endParaRPr>
          </a:p>
          <a:p>
            <a:pPr marL="285750" indent="-285750" algn="just">
              <a:lnSpc>
                <a:spcPct val="150000"/>
              </a:lnSpc>
              <a:buFont typeface="Arial" panose="020B0604020202020204" pitchFamily="34" charset="0"/>
              <a:buChar char="•"/>
            </a:pPr>
            <a:r>
              <a:rPr lang="en-US" sz="2000" b="1">
                <a:solidFill>
                  <a:srgbClr val="C00000"/>
                </a:solidFill>
                <a:latin typeface="Palatino Linotype" panose="02040502050505030304" pitchFamily="18" charset="0"/>
              </a:rPr>
              <a:t>True Positive(TP)</a:t>
            </a:r>
            <a:r>
              <a:rPr lang="en-US" sz="2000">
                <a:solidFill>
                  <a:srgbClr val="C00000"/>
                </a:solidFill>
                <a:latin typeface="Palatino Linotype" panose="02040502050505030304" pitchFamily="18" charset="0"/>
              </a:rPr>
              <a:t> </a:t>
            </a:r>
            <a:r>
              <a:rPr lang="en-US" sz="2000">
                <a:latin typeface="Palatino Linotype" panose="02040502050505030304" pitchFamily="18" charset="0"/>
              </a:rPr>
              <a:t>signifies how many positive class samples your model predicted correctly.</a:t>
            </a:r>
          </a:p>
          <a:p>
            <a:pPr marL="285750" indent="-285750" algn="just">
              <a:lnSpc>
                <a:spcPct val="150000"/>
              </a:lnSpc>
              <a:buFont typeface="Arial" panose="020B0604020202020204" pitchFamily="34" charset="0"/>
              <a:buChar char="•"/>
            </a:pPr>
            <a:r>
              <a:rPr lang="en-US" sz="2000" b="1">
                <a:solidFill>
                  <a:srgbClr val="C00000"/>
                </a:solidFill>
                <a:latin typeface="Palatino Linotype" panose="02040502050505030304" pitchFamily="18" charset="0"/>
              </a:rPr>
              <a:t>True Negative(TN)</a:t>
            </a:r>
            <a:r>
              <a:rPr lang="en-US" sz="2000">
                <a:solidFill>
                  <a:srgbClr val="C00000"/>
                </a:solidFill>
                <a:latin typeface="Palatino Linotype" panose="02040502050505030304" pitchFamily="18" charset="0"/>
              </a:rPr>
              <a:t> </a:t>
            </a:r>
            <a:r>
              <a:rPr lang="en-US" sz="2000">
                <a:latin typeface="Palatino Linotype" panose="02040502050505030304" pitchFamily="18" charset="0"/>
              </a:rPr>
              <a:t>signifies how many negative class samples your model predicted correctly.</a:t>
            </a:r>
          </a:p>
          <a:p>
            <a:pPr marL="285750" indent="-285750" algn="just">
              <a:lnSpc>
                <a:spcPct val="150000"/>
              </a:lnSpc>
              <a:buFont typeface="Arial" panose="020B0604020202020204" pitchFamily="34" charset="0"/>
              <a:buChar char="•"/>
            </a:pPr>
            <a:r>
              <a:rPr lang="en-US" sz="2000" b="1">
                <a:solidFill>
                  <a:srgbClr val="C00000"/>
                </a:solidFill>
                <a:latin typeface="Palatino Linotype" panose="02040502050505030304" pitchFamily="18" charset="0"/>
              </a:rPr>
              <a:t>False Positive(FP)</a:t>
            </a:r>
            <a:r>
              <a:rPr lang="en-US" sz="2000">
                <a:solidFill>
                  <a:srgbClr val="C00000"/>
                </a:solidFill>
                <a:latin typeface="Palatino Linotype" panose="02040502050505030304" pitchFamily="18" charset="0"/>
              </a:rPr>
              <a:t> </a:t>
            </a:r>
            <a:r>
              <a:rPr lang="en-US" sz="2000">
                <a:latin typeface="Palatino Linotype" panose="02040502050505030304" pitchFamily="18" charset="0"/>
              </a:rPr>
              <a:t>signifies how many </a:t>
            </a:r>
            <a:r>
              <a:rPr lang="en-US" sz="2000">
                <a:solidFill>
                  <a:srgbClr val="C00000"/>
                </a:solidFill>
                <a:latin typeface="Palatino Linotype" panose="02040502050505030304" pitchFamily="18" charset="0"/>
              </a:rPr>
              <a:t>negative class samples your model predicted incorrectly</a:t>
            </a:r>
            <a:r>
              <a:rPr lang="en-US" sz="2000">
                <a:latin typeface="Palatino Linotype" panose="02040502050505030304" pitchFamily="18" charset="0"/>
              </a:rPr>
              <a:t>. This factor represents </a:t>
            </a:r>
            <a:r>
              <a:rPr lang="en-US" sz="2000" b="1">
                <a:solidFill>
                  <a:srgbClr val="C00000"/>
                </a:solidFill>
                <a:latin typeface="Palatino Linotype" panose="02040502050505030304" pitchFamily="18" charset="0"/>
              </a:rPr>
              <a:t>Type-I error</a:t>
            </a:r>
            <a:r>
              <a:rPr lang="en-US" sz="2000">
                <a:solidFill>
                  <a:srgbClr val="C00000"/>
                </a:solidFill>
                <a:latin typeface="Palatino Linotype" panose="02040502050505030304" pitchFamily="18" charset="0"/>
              </a:rPr>
              <a:t> </a:t>
            </a:r>
            <a:r>
              <a:rPr lang="en-US" sz="2000">
                <a:latin typeface="Palatino Linotype" panose="02040502050505030304" pitchFamily="18" charset="0"/>
              </a:rPr>
              <a:t>in statistical nomenclature. This error positioning in the confusion matrix depends on the choice of the null hypothesis.</a:t>
            </a:r>
          </a:p>
          <a:p>
            <a:pPr marL="285750" indent="-285750" algn="just">
              <a:lnSpc>
                <a:spcPct val="150000"/>
              </a:lnSpc>
              <a:buFont typeface="Arial" panose="020B0604020202020204" pitchFamily="34" charset="0"/>
              <a:buChar char="•"/>
            </a:pPr>
            <a:r>
              <a:rPr lang="en-US" sz="2000" b="1">
                <a:solidFill>
                  <a:srgbClr val="C00000"/>
                </a:solidFill>
                <a:latin typeface="Palatino Linotype" panose="02040502050505030304" pitchFamily="18" charset="0"/>
              </a:rPr>
              <a:t>False Negative(FN)</a:t>
            </a:r>
            <a:r>
              <a:rPr lang="en-US" sz="2000">
                <a:solidFill>
                  <a:srgbClr val="C00000"/>
                </a:solidFill>
                <a:latin typeface="Palatino Linotype" panose="02040502050505030304" pitchFamily="18" charset="0"/>
              </a:rPr>
              <a:t> </a:t>
            </a:r>
            <a:r>
              <a:rPr lang="en-US" sz="2000">
                <a:latin typeface="Palatino Linotype" panose="02040502050505030304" pitchFamily="18" charset="0"/>
              </a:rPr>
              <a:t>signifies how many </a:t>
            </a:r>
            <a:r>
              <a:rPr lang="en-US" sz="2000">
                <a:solidFill>
                  <a:srgbClr val="C00000"/>
                </a:solidFill>
                <a:latin typeface="Palatino Linotype" panose="02040502050505030304" pitchFamily="18" charset="0"/>
              </a:rPr>
              <a:t>positive class samples your model predicted incorrectly</a:t>
            </a:r>
            <a:r>
              <a:rPr lang="en-US" sz="2000">
                <a:latin typeface="Palatino Linotype" panose="02040502050505030304" pitchFamily="18" charset="0"/>
              </a:rPr>
              <a:t>. This factor represents </a:t>
            </a:r>
            <a:r>
              <a:rPr lang="en-US" sz="2000" b="1">
                <a:solidFill>
                  <a:srgbClr val="C00000"/>
                </a:solidFill>
                <a:latin typeface="Palatino Linotype" panose="02040502050505030304" pitchFamily="18" charset="0"/>
              </a:rPr>
              <a:t>Type-II</a:t>
            </a:r>
            <a:r>
              <a:rPr lang="en-US" sz="2000">
                <a:solidFill>
                  <a:srgbClr val="C00000"/>
                </a:solidFill>
                <a:latin typeface="Palatino Linotype" panose="02040502050505030304" pitchFamily="18" charset="0"/>
              </a:rPr>
              <a:t> </a:t>
            </a:r>
            <a:r>
              <a:rPr lang="en-US" sz="2000">
                <a:latin typeface="Palatino Linotype" panose="02040502050505030304" pitchFamily="18" charset="0"/>
              </a:rPr>
              <a:t>error in statistical nomenclature. This error positioning in the confusion matrix also depends on the choice of the null hypothesis.</a:t>
            </a:r>
          </a:p>
          <a:p>
            <a:pPr marL="285750" indent="-285750">
              <a:buFont typeface="Arial" panose="020B0604020202020204" pitchFamily="34" charset="0"/>
              <a:buChar char="•"/>
            </a:pPr>
            <a:endParaRPr lang="en-IN">
              <a:latin typeface="Palatino Linotype" panose="02040502050505030304" pitchFamily="18" charset="0"/>
            </a:endParaRPr>
          </a:p>
        </p:txBody>
      </p:sp>
    </p:spTree>
    <p:extLst>
      <p:ext uri="{BB962C8B-B14F-4D97-AF65-F5344CB8AC3E}">
        <p14:creationId xmlns:p14="http://schemas.microsoft.com/office/powerpoint/2010/main" val="73478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8FDADA-D131-C85F-004E-AB198436CB19}"/>
              </a:ext>
            </a:extLst>
          </p:cNvPr>
          <p:cNvSpPr txBox="1"/>
          <p:nvPr/>
        </p:nvSpPr>
        <p:spPr>
          <a:xfrm>
            <a:off x="214604" y="94549"/>
            <a:ext cx="6139542" cy="523220"/>
          </a:xfrm>
          <a:prstGeom prst="rect">
            <a:avLst/>
          </a:prstGeom>
          <a:noFill/>
        </p:spPr>
        <p:txBody>
          <a:bodyPr wrap="square">
            <a:spAutoFit/>
          </a:bodyPr>
          <a:lstStyle/>
          <a:p>
            <a:pPr algn="l"/>
            <a:r>
              <a:rPr lang="en-IN" sz="2800" b="1" i="0">
                <a:solidFill>
                  <a:schemeClr val="accent1">
                    <a:lumMod val="50000"/>
                  </a:schemeClr>
                </a:solidFill>
                <a:effectLst/>
                <a:latin typeface="Palatino Linotype" panose="02040502050505030304" pitchFamily="18" charset="0"/>
              </a:rPr>
              <a:t>Precision</a:t>
            </a:r>
          </a:p>
        </p:txBody>
      </p:sp>
      <p:sp>
        <p:nvSpPr>
          <p:cNvPr id="4" name="TextBox 3">
            <a:extLst>
              <a:ext uri="{FF2B5EF4-FFF2-40B4-BE49-F238E27FC236}">
                <a16:creationId xmlns:a16="http://schemas.microsoft.com/office/drawing/2014/main" id="{E0523EBF-62CF-491F-5B53-9C62CC5F42C3}"/>
              </a:ext>
            </a:extLst>
          </p:cNvPr>
          <p:cNvSpPr txBox="1"/>
          <p:nvPr/>
        </p:nvSpPr>
        <p:spPr>
          <a:xfrm>
            <a:off x="809431" y="745190"/>
            <a:ext cx="9454242" cy="461665"/>
          </a:xfrm>
          <a:prstGeom prst="rect">
            <a:avLst/>
          </a:prstGeom>
          <a:noFill/>
        </p:spPr>
        <p:txBody>
          <a:bodyPr wrap="square">
            <a:spAutoFit/>
          </a:bodyPr>
          <a:lstStyle/>
          <a:p>
            <a:r>
              <a:rPr lang="en-US" sz="2400" b="0" i="0">
                <a:solidFill>
                  <a:srgbClr val="212529"/>
                </a:solidFill>
                <a:effectLst/>
                <a:latin typeface="Palatino Linotype" panose="02040502050505030304" pitchFamily="18" charset="0"/>
              </a:rPr>
              <a:t>Precision is the ratio </a:t>
            </a:r>
            <a:r>
              <a:rPr lang="en-US" sz="2400" b="0" i="0">
                <a:solidFill>
                  <a:srgbClr val="C00000"/>
                </a:solidFill>
                <a:effectLst/>
                <a:latin typeface="Palatino Linotype" panose="02040502050505030304" pitchFamily="18" charset="0"/>
              </a:rPr>
              <a:t>of true positives and total positives predicted</a:t>
            </a:r>
            <a:r>
              <a:rPr lang="en-US" sz="2400" b="0" i="0">
                <a:solidFill>
                  <a:srgbClr val="212529"/>
                </a:solidFill>
                <a:effectLst/>
                <a:latin typeface="Palatino Linotype" panose="02040502050505030304" pitchFamily="18" charset="0"/>
              </a:rPr>
              <a:t>:</a:t>
            </a:r>
            <a:endParaRPr lang="en-IN" sz="2400">
              <a:latin typeface="Palatino Linotype" panose="02040502050505030304" pitchFamily="18" charset="0"/>
            </a:endParaRPr>
          </a:p>
        </p:txBody>
      </p:sp>
      <p:pic>
        <p:nvPicPr>
          <p:cNvPr id="6" name="Picture 5">
            <a:extLst>
              <a:ext uri="{FF2B5EF4-FFF2-40B4-BE49-F238E27FC236}">
                <a16:creationId xmlns:a16="http://schemas.microsoft.com/office/drawing/2014/main" id="{73895A36-D469-3593-5C86-B9B0D2D429A0}"/>
              </a:ext>
            </a:extLst>
          </p:cNvPr>
          <p:cNvPicPr>
            <a:picLocks noChangeAspect="1"/>
          </p:cNvPicPr>
          <p:nvPr/>
        </p:nvPicPr>
        <p:blipFill>
          <a:blip r:embed="rId2"/>
          <a:stretch>
            <a:fillRect/>
          </a:stretch>
        </p:blipFill>
        <p:spPr>
          <a:xfrm>
            <a:off x="670817" y="1718334"/>
            <a:ext cx="10850365" cy="1575371"/>
          </a:xfrm>
          <a:prstGeom prst="rect">
            <a:avLst/>
          </a:prstGeom>
        </p:spPr>
      </p:pic>
      <p:sp>
        <p:nvSpPr>
          <p:cNvPr id="8" name="TextBox 7">
            <a:extLst>
              <a:ext uri="{FF2B5EF4-FFF2-40B4-BE49-F238E27FC236}">
                <a16:creationId xmlns:a16="http://schemas.microsoft.com/office/drawing/2014/main" id="{F23E07B7-1C9D-49DC-294B-F0D01DDD0CCF}"/>
              </a:ext>
            </a:extLst>
          </p:cNvPr>
          <p:cNvSpPr txBox="1"/>
          <p:nvPr/>
        </p:nvSpPr>
        <p:spPr>
          <a:xfrm>
            <a:off x="1481235" y="3194964"/>
            <a:ext cx="6097554" cy="369332"/>
          </a:xfrm>
          <a:prstGeom prst="rect">
            <a:avLst/>
          </a:prstGeom>
          <a:noFill/>
        </p:spPr>
        <p:txBody>
          <a:bodyPr wrap="square">
            <a:spAutoFit/>
          </a:bodyPr>
          <a:lstStyle/>
          <a:p>
            <a:r>
              <a:rPr lang="en-IN" b="0" i="0">
                <a:solidFill>
                  <a:srgbClr val="212529"/>
                </a:solidFill>
                <a:effectLst/>
                <a:latin typeface="Palatino Linotype" panose="02040502050505030304" pitchFamily="18" charset="0"/>
              </a:rPr>
              <a:t>0&lt;P&lt;1</a:t>
            </a:r>
            <a:endParaRPr lang="en-IN">
              <a:latin typeface="Palatino Linotype" panose="02040502050505030304" pitchFamily="18" charset="0"/>
            </a:endParaRPr>
          </a:p>
        </p:txBody>
      </p:sp>
      <p:sp>
        <p:nvSpPr>
          <p:cNvPr id="10" name="TextBox 9">
            <a:extLst>
              <a:ext uri="{FF2B5EF4-FFF2-40B4-BE49-F238E27FC236}">
                <a16:creationId xmlns:a16="http://schemas.microsoft.com/office/drawing/2014/main" id="{FC083068-1FB2-783B-0277-098BCEF10C0D}"/>
              </a:ext>
            </a:extLst>
          </p:cNvPr>
          <p:cNvSpPr txBox="1"/>
          <p:nvPr/>
        </p:nvSpPr>
        <p:spPr>
          <a:xfrm>
            <a:off x="494522" y="4001574"/>
            <a:ext cx="11150081" cy="830997"/>
          </a:xfrm>
          <a:prstGeom prst="rect">
            <a:avLst/>
          </a:prstGeom>
          <a:noFill/>
        </p:spPr>
        <p:txBody>
          <a:bodyPr wrap="square">
            <a:spAutoFit/>
          </a:bodyPr>
          <a:lstStyle/>
          <a:p>
            <a:r>
              <a:rPr lang="en-US" sz="2400" b="0" i="0">
                <a:solidFill>
                  <a:srgbClr val="212529"/>
                </a:solidFill>
                <a:effectLst/>
                <a:latin typeface="Palatino Linotype" panose="02040502050505030304" pitchFamily="18" charset="0"/>
              </a:rPr>
              <a:t>The precision metric focuses on </a:t>
            </a:r>
            <a:r>
              <a:rPr lang="en-US" sz="2400" b="1" i="0">
                <a:solidFill>
                  <a:srgbClr val="C00000"/>
                </a:solidFill>
                <a:effectLst/>
                <a:latin typeface="Palatino Linotype" panose="02040502050505030304" pitchFamily="18" charset="0"/>
              </a:rPr>
              <a:t>Type-I errors</a:t>
            </a:r>
            <a:r>
              <a:rPr lang="en-US" sz="2400" b="0" i="0">
                <a:solidFill>
                  <a:srgbClr val="212529"/>
                </a:solidFill>
                <a:effectLst/>
                <a:latin typeface="Palatino Linotype" panose="02040502050505030304" pitchFamily="18" charset="0"/>
              </a:rPr>
              <a:t>(FP). A </a:t>
            </a:r>
            <a:r>
              <a:rPr lang="en-US" sz="2400" b="1" i="0">
                <a:solidFill>
                  <a:srgbClr val="C00000"/>
                </a:solidFill>
                <a:effectLst/>
                <a:latin typeface="Palatino Linotype" panose="02040502050505030304" pitchFamily="18" charset="0"/>
              </a:rPr>
              <a:t>Type-I error occurs when we reject a true null Hypothesis(H⁰)</a:t>
            </a:r>
            <a:r>
              <a:rPr lang="en-US" sz="2400" b="0" i="0">
                <a:solidFill>
                  <a:srgbClr val="C00000"/>
                </a:solidFill>
                <a:effectLst/>
                <a:latin typeface="Palatino Linotype" panose="02040502050505030304" pitchFamily="18" charset="0"/>
              </a:rPr>
              <a:t>. </a:t>
            </a:r>
            <a:endParaRPr lang="en-IN" sz="2400">
              <a:solidFill>
                <a:srgbClr val="C00000"/>
              </a:solidFill>
              <a:latin typeface="Palatino Linotype" panose="02040502050505030304" pitchFamily="18" charset="0"/>
            </a:endParaRPr>
          </a:p>
        </p:txBody>
      </p:sp>
    </p:spTree>
    <p:extLst>
      <p:ext uri="{BB962C8B-B14F-4D97-AF65-F5344CB8AC3E}">
        <p14:creationId xmlns:p14="http://schemas.microsoft.com/office/powerpoint/2010/main" val="50448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5A4F1A-5780-7C88-46DC-A751969F7FAE}"/>
              </a:ext>
            </a:extLst>
          </p:cNvPr>
          <p:cNvSpPr txBox="1"/>
          <p:nvPr/>
        </p:nvSpPr>
        <p:spPr>
          <a:xfrm>
            <a:off x="193611" y="314522"/>
            <a:ext cx="6097554" cy="584775"/>
          </a:xfrm>
          <a:prstGeom prst="rect">
            <a:avLst/>
          </a:prstGeom>
          <a:noFill/>
        </p:spPr>
        <p:txBody>
          <a:bodyPr wrap="square">
            <a:spAutoFit/>
          </a:bodyPr>
          <a:lstStyle/>
          <a:p>
            <a:pPr algn="l"/>
            <a:r>
              <a:rPr lang="en-IN" sz="3200" i="0">
                <a:solidFill>
                  <a:schemeClr val="accent1">
                    <a:lumMod val="50000"/>
                  </a:schemeClr>
                </a:solidFill>
                <a:effectLst/>
                <a:latin typeface="Palatino Linotype" panose="02040502050505030304" pitchFamily="18" charset="0"/>
              </a:rPr>
              <a:t>Classification Accuracy</a:t>
            </a:r>
          </a:p>
        </p:txBody>
      </p:sp>
      <p:sp>
        <p:nvSpPr>
          <p:cNvPr id="5" name="TextBox 4">
            <a:extLst>
              <a:ext uri="{FF2B5EF4-FFF2-40B4-BE49-F238E27FC236}">
                <a16:creationId xmlns:a16="http://schemas.microsoft.com/office/drawing/2014/main" id="{58285906-A5C5-D6D0-9295-F6942F9BE6EE}"/>
              </a:ext>
            </a:extLst>
          </p:cNvPr>
          <p:cNvSpPr txBox="1"/>
          <p:nvPr/>
        </p:nvSpPr>
        <p:spPr>
          <a:xfrm>
            <a:off x="727788" y="978455"/>
            <a:ext cx="10021077" cy="830997"/>
          </a:xfrm>
          <a:prstGeom prst="rect">
            <a:avLst/>
          </a:prstGeom>
          <a:noFill/>
        </p:spPr>
        <p:txBody>
          <a:bodyPr wrap="square">
            <a:spAutoFit/>
          </a:bodyPr>
          <a:lstStyle/>
          <a:p>
            <a:r>
              <a:rPr lang="en-US" sz="2400" b="0" i="0">
                <a:solidFill>
                  <a:srgbClr val="292929"/>
                </a:solidFill>
                <a:effectLst/>
                <a:latin typeface="Palatino Linotype" panose="02040502050505030304" pitchFamily="18" charset="0"/>
              </a:rPr>
              <a:t>It is the ratio of </a:t>
            </a:r>
            <a:r>
              <a:rPr lang="en-US" sz="2400" b="0" i="0">
                <a:solidFill>
                  <a:srgbClr val="C00000"/>
                </a:solidFill>
                <a:effectLst/>
                <a:latin typeface="Palatino Linotype" panose="02040502050505030304" pitchFamily="18" charset="0"/>
              </a:rPr>
              <a:t>the number of correct predictions </a:t>
            </a:r>
            <a:r>
              <a:rPr lang="en-US" sz="2400" b="0" i="0">
                <a:solidFill>
                  <a:srgbClr val="292929"/>
                </a:solidFill>
                <a:effectLst/>
                <a:latin typeface="Palatino Linotype" panose="02040502050505030304" pitchFamily="18" charset="0"/>
              </a:rPr>
              <a:t>to </a:t>
            </a:r>
            <a:r>
              <a:rPr lang="en-US" sz="2400" b="0" i="0">
                <a:solidFill>
                  <a:srgbClr val="C00000"/>
                </a:solidFill>
                <a:effectLst/>
                <a:latin typeface="Palatino Linotype" panose="02040502050505030304" pitchFamily="18" charset="0"/>
              </a:rPr>
              <a:t>the total number of input samples.</a:t>
            </a:r>
            <a:endParaRPr lang="en-IN" sz="2400">
              <a:solidFill>
                <a:srgbClr val="C00000"/>
              </a:solidFill>
              <a:latin typeface="Palatino Linotype" panose="02040502050505030304" pitchFamily="18" charset="0"/>
            </a:endParaRPr>
          </a:p>
        </p:txBody>
      </p:sp>
      <p:pic>
        <p:nvPicPr>
          <p:cNvPr id="2050" name="Picture 2">
            <a:extLst>
              <a:ext uri="{FF2B5EF4-FFF2-40B4-BE49-F238E27FC236}">
                <a16:creationId xmlns:a16="http://schemas.microsoft.com/office/drawing/2014/main" id="{203E0076-7982-2C40-B0C4-E3E635C627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3465" y="2071977"/>
            <a:ext cx="6126818" cy="6898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A6143C1-341E-9652-05E7-AD4C8244EE5A}"/>
              </a:ext>
            </a:extLst>
          </p:cNvPr>
          <p:cNvSpPr txBox="1"/>
          <p:nvPr/>
        </p:nvSpPr>
        <p:spPr>
          <a:xfrm>
            <a:off x="193611" y="3136612"/>
            <a:ext cx="6097554" cy="584775"/>
          </a:xfrm>
          <a:prstGeom prst="rect">
            <a:avLst/>
          </a:prstGeom>
          <a:noFill/>
        </p:spPr>
        <p:txBody>
          <a:bodyPr wrap="square">
            <a:spAutoFit/>
          </a:bodyPr>
          <a:lstStyle/>
          <a:p>
            <a:pPr algn="l"/>
            <a:r>
              <a:rPr lang="en-IN" sz="3200" i="0">
                <a:solidFill>
                  <a:schemeClr val="accent1">
                    <a:lumMod val="50000"/>
                  </a:schemeClr>
                </a:solidFill>
                <a:effectLst/>
                <a:latin typeface="Palatino Linotype" panose="02040502050505030304" pitchFamily="18" charset="0"/>
              </a:rPr>
              <a:t>Logarithmic Loss</a:t>
            </a:r>
          </a:p>
        </p:txBody>
      </p:sp>
      <p:sp>
        <p:nvSpPr>
          <p:cNvPr id="9" name="TextBox 8">
            <a:extLst>
              <a:ext uri="{FF2B5EF4-FFF2-40B4-BE49-F238E27FC236}">
                <a16:creationId xmlns:a16="http://schemas.microsoft.com/office/drawing/2014/main" id="{36CFF91A-767A-6A38-C5FB-7EC67B5AB58E}"/>
              </a:ext>
            </a:extLst>
          </p:cNvPr>
          <p:cNvSpPr txBox="1"/>
          <p:nvPr/>
        </p:nvSpPr>
        <p:spPr>
          <a:xfrm>
            <a:off x="727787" y="3772973"/>
            <a:ext cx="10776857" cy="707886"/>
          </a:xfrm>
          <a:prstGeom prst="rect">
            <a:avLst/>
          </a:prstGeom>
          <a:noFill/>
        </p:spPr>
        <p:txBody>
          <a:bodyPr wrap="square">
            <a:spAutoFit/>
          </a:bodyPr>
          <a:lstStyle/>
          <a:p>
            <a:r>
              <a:rPr lang="en-US" sz="2000" b="0" i="0">
                <a:solidFill>
                  <a:srgbClr val="292929"/>
                </a:solidFill>
                <a:effectLst/>
                <a:latin typeface="Palatino Linotype" panose="02040502050505030304" pitchFamily="18" charset="0"/>
              </a:rPr>
              <a:t>Logarithmic Loss or Log Loss, works by penalizing the </a:t>
            </a:r>
            <a:r>
              <a:rPr lang="en-US" sz="2000" b="0" i="0">
                <a:solidFill>
                  <a:srgbClr val="C00000"/>
                </a:solidFill>
                <a:effectLst/>
                <a:latin typeface="Palatino Linotype" panose="02040502050505030304" pitchFamily="18" charset="0"/>
              </a:rPr>
              <a:t>false classifications</a:t>
            </a:r>
            <a:r>
              <a:rPr lang="en-US" sz="2000" b="0" i="0">
                <a:solidFill>
                  <a:srgbClr val="292929"/>
                </a:solidFill>
                <a:effectLst/>
                <a:latin typeface="Palatino Linotype" panose="02040502050505030304" pitchFamily="18" charset="0"/>
              </a:rPr>
              <a:t>. It works well for </a:t>
            </a:r>
            <a:r>
              <a:rPr lang="en-US" sz="2000" b="0" i="0">
                <a:solidFill>
                  <a:srgbClr val="C00000"/>
                </a:solidFill>
                <a:effectLst/>
                <a:latin typeface="Palatino Linotype" panose="02040502050505030304" pitchFamily="18" charset="0"/>
              </a:rPr>
              <a:t>multi-class classification</a:t>
            </a:r>
            <a:r>
              <a:rPr lang="en-US" sz="2000" b="0" i="0">
                <a:solidFill>
                  <a:srgbClr val="292929"/>
                </a:solidFill>
                <a:effectLst/>
                <a:latin typeface="Palatino Linotype" panose="02040502050505030304" pitchFamily="18" charset="0"/>
              </a:rPr>
              <a:t>.</a:t>
            </a:r>
            <a:endParaRPr lang="en-IN" sz="2000">
              <a:latin typeface="Palatino Linotype" panose="02040502050505030304" pitchFamily="18" charset="0"/>
            </a:endParaRPr>
          </a:p>
        </p:txBody>
      </p:sp>
      <p:pic>
        <p:nvPicPr>
          <p:cNvPr id="2052" name="Picture 4">
            <a:extLst>
              <a:ext uri="{FF2B5EF4-FFF2-40B4-BE49-F238E27FC236}">
                <a16:creationId xmlns:a16="http://schemas.microsoft.com/office/drawing/2014/main" id="{AB82A189-3B78-A7BE-B55B-A14AFF2FB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4215" y="4608545"/>
            <a:ext cx="5526054" cy="89959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70BA0A2-B87B-87A0-08E0-5865FA8C9E1D}"/>
              </a:ext>
            </a:extLst>
          </p:cNvPr>
          <p:cNvSpPr txBox="1"/>
          <p:nvPr/>
        </p:nvSpPr>
        <p:spPr>
          <a:xfrm>
            <a:off x="1341275" y="5417880"/>
            <a:ext cx="9892781" cy="1200329"/>
          </a:xfrm>
          <a:prstGeom prst="rect">
            <a:avLst/>
          </a:prstGeom>
          <a:noFill/>
        </p:spPr>
        <p:txBody>
          <a:bodyPr wrap="square">
            <a:spAutoFit/>
          </a:bodyPr>
          <a:lstStyle/>
          <a:p>
            <a:pPr algn="l"/>
            <a:r>
              <a:rPr lang="en-US" sz="2400" b="0" i="0">
                <a:solidFill>
                  <a:srgbClr val="292929"/>
                </a:solidFill>
                <a:effectLst/>
                <a:latin typeface="Palatino Linotype" panose="02040502050505030304" pitchFamily="18" charset="0"/>
              </a:rPr>
              <a:t>where,</a:t>
            </a:r>
          </a:p>
          <a:p>
            <a:pPr algn="l"/>
            <a:r>
              <a:rPr lang="en-US" sz="2400" b="0" i="0" err="1">
                <a:solidFill>
                  <a:srgbClr val="292929"/>
                </a:solidFill>
                <a:effectLst/>
                <a:latin typeface="Palatino Linotype" panose="02040502050505030304" pitchFamily="18" charset="0"/>
              </a:rPr>
              <a:t>y_ij</a:t>
            </a:r>
            <a:r>
              <a:rPr lang="en-US" sz="2400" b="0" i="0">
                <a:solidFill>
                  <a:srgbClr val="292929"/>
                </a:solidFill>
                <a:effectLst/>
                <a:latin typeface="Palatino Linotype" panose="02040502050505030304" pitchFamily="18" charset="0"/>
              </a:rPr>
              <a:t>, indicates whether </a:t>
            </a:r>
            <a:r>
              <a:rPr lang="en-US" sz="2400" b="0" i="0">
                <a:solidFill>
                  <a:srgbClr val="C00000"/>
                </a:solidFill>
                <a:effectLst/>
                <a:latin typeface="Palatino Linotype" panose="02040502050505030304" pitchFamily="18" charset="0"/>
              </a:rPr>
              <a:t>sample </a:t>
            </a:r>
            <a:r>
              <a:rPr lang="en-US" sz="2400" b="0" i="0" err="1">
                <a:solidFill>
                  <a:srgbClr val="C00000"/>
                </a:solidFill>
                <a:effectLst/>
                <a:latin typeface="Palatino Linotype" panose="02040502050505030304" pitchFamily="18" charset="0"/>
              </a:rPr>
              <a:t>i</a:t>
            </a:r>
            <a:r>
              <a:rPr lang="en-US" sz="2400" b="0" i="0">
                <a:solidFill>
                  <a:srgbClr val="C00000"/>
                </a:solidFill>
                <a:effectLst/>
                <a:latin typeface="Palatino Linotype" panose="02040502050505030304" pitchFamily="18" charset="0"/>
              </a:rPr>
              <a:t> belongs to class j </a:t>
            </a:r>
            <a:r>
              <a:rPr lang="en-US" sz="2400" b="0" i="0">
                <a:solidFill>
                  <a:srgbClr val="292929"/>
                </a:solidFill>
                <a:effectLst/>
                <a:latin typeface="Palatino Linotype" panose="02040502050505030304" pitchFamily="18" charset="0"/>
              </a:rPr>
              <a:t>or not</a:t>
            </a:r>
          </a:p>
          <a:p>
            <a:pPr algn="l"/>
            <a:r>
              <a:rPr lang="en-US" sz="2400" b="0" i="0" err="1">
                <a:solidFill>
                  <a:srgbClr val="292929"/>
                </a:solidFill>
                <a:effectLst/>
                <a:latin typeface="Palatino Linotype" panose="02040502050505030304" pitchFamily="18" charset="0"/>
              </a:rPr>
              <a:t>p_ij</a:t>
            </a:r>
            <a:r>
              <a:rPr lang="en-US" sz="2400" b="0" i="0">
                <a:solidFill>
                  <a:srgbClr val="292929"/>
                </a:solidFill>
                <a:effectLst/>
                <a:latin typeface="Palatino Linotype" panose="02040502050505030304" pitchFamily="18" charset="0"/>
              </a:rPr>
              <a:t>, indicates </a:t>
            </a:r>
            <a:r>
              <a:rPr lang="en-US" sz="2400" b="0" i="0">
                <a:solidFill>
                  <a:srgbClr val="C00000"/>
                </a:solidFill>
                <a:effectLst/>
                <a:latin typeface="Palatino Linotype" panose="02040502050505030304" pitchFamily="18" charset="0"/>
              </a:rPr>
              <a:t>the probability of sample </a:t>
            </a:r>
            <a:r>
              <a:rPr lang="en-US" sz="2400" b="0" i="0" err="1">
                <a:solidFill>
                  <a:srgbClr val="C00000"/>
                </a:solidFill>
                <a:effectLst/>
                <a:latin typeface="Palatino Linotype" panose="02040502050505030304" pitchFamily="18" charset="0"/>
              </a:rPr>
              <a:t>i</a:t>
            </a:r>
            <a:r>
              <a:rPr lang="en-US" sz="2400" b="0" i="0">
                <a:solidFill>
                  <a:srgbClr val="C00000"/>
                </a:solidFill>
                <a:effectLst/>
                <a:latin typeface="Palatino Linotype" panose="02040502050505030304" pitchFamily="18" charset="0"/>
              </a:rPr>
              <a:t> </a:t>
            </a:r>
            <a:r>
              <a:rPr lang="en-US" sz="2400" b="0" i="0">
                <a:solidFill>
                  <a:srgbClr val="292929"/>
                </a:solidFill>
                <a:effectLst/>
                <a:latin typeface="Palatino Linotype" panose="02040502050505030304" pitchFamily="18" charset="0"/>
              </a:rPr>
              <a:t>belonging to class j</a:t>
            </a:r>
          </a:p>
        </p:txBody>
      </p:sp>
    </p:spTree>
    <p:extLst>
      <p:ext uri="{BB962C8B-B14F-4D97-AF65-F5344CB8AC3E}">
        <p14:creationId xmlns:p14="http://schemas.microsoft.com/office/powerpoint/2010/main" val="143171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2320AA-B60D-4B2A-E62E-D4247F20B316}"/>
              </a:ext>
            </a:extLst>
          </p:cNvPr>
          <p:cNvSpPr txBox="1"/>
          <p:nvPr/>
        </p:nvSpPr>
        <p:spPr>
          <a:xfrm>
            <a:off x="305578" y="295860"/>
            <a:ext cx="6097554" cy="584775"/>
          </a:xfrm>
          <a:prstGeom prst="rect">
            <a:avLst/>
          </a:prstGeom>
          <a:noFill/>
        </p:spPr>
        <p:txBody>
          <a:bodyPr wrap="square">
            <a:spAutoFit/>
          </a:bodyPr>
          <a:lstStyle/>
          <a:p>
            <a:pPr algn="l"/>
            <a:r>
              <a:rPr lang="en-IN" sz="3200" b="1" i="0">
                <a:solidFill>
                  <a:schemeClr val="accent1">
                    <a:lumMod val="50000"/>
                  </a:schemeClr>
                </a:solidFill>
                <a:effectLst/>
                <a:latin typeface="Palatino Linotype" panose="02040502050505030304" pitchFamily="18" charset="0"/>
              </a:rPr>
              <a:t>Mean Absolute Error</a:t>
            </a:r>
          </a:p>
        </p:txBody>
      </p:sp>
      <p:sp>
        <p:nvSpPr>
          <p:cNvPr id="5" name="TextBox 4">
            <a:extLst>
              <a:ext uri="{FF2B5EF4-FFF2-40B4-BE49-F238E27FC236}">
                <a16:creationId xmlns:a16="http://schemas.microsoft.com/office/drawing/2014/main" id="{6BF108DD-5FA4-4366-D109-4612FD69CBAC}"/>
              </a:ext>
            </a:extLst>
          </p:cNvPr>
          <p:cNvSpPr txBox="1"/>
          <p:nvPr/>
        </p:nvSpPr>
        <p:spPr>
          <a:xfrm>
            <a:off x="660140" y="1025108"/>
            <a:ext cx="10928479" cy="1015663"/>
          </a:xfrm>
          <a:prstGeom prst="rect">
            <a:avLst/>
          </a:prstGeom>
          <a:noFill/>
        </p:spPr>
        <p:txBody>
          <a:bodyPr wrap="square">
            <a:spAutoFit/>
          </a:bodyPr>
          <a:lstStyle/>
          <a:p>
            <a:pPr marL="342900" indent="-342900">
              <a:buFont typeface="Arial" panose="020B0604020202020204" pitchFamily="34" charset="0"/>
              <a:buChar char="•"/>
            </a:pPr>
            <a:r>
              <a:rPr lang="en-US" sz="2000" b="0" i="0">
                <a:solidFill>
                  <a:srgbClr val="292929"/>
                </a:solidFill>
                <a:effectLst/>
                <a:latin typeface="Palatino Linotype" panose="02040502050505030304" pitchFamily="18" charset="0"/>
              </a:rPr>
              <a:t>Mean Absolute Error </a:t>
            </a:r>
            <a:r>
              <a:rPr lang="en-US" sz="2000" b="0" i="0">
                <a:solidFill>
                  <a:srgbClr val="C00000"/>
                </a:solidFill>
                <a:effectLst/>
                <a:latin typeface="Palatino Linotype" panose="02040502050505030304" pitchFamily="18" charset="0"/>
              </a:rPr>
              <a:t>is the average of the difference between the Original Values and the Predicted Values. </a:t>
            </a:r>
          </a:p>
          <a:p>
            <a:pPr marL="342900" indent="-342900">
              <a:buFont typeface="Arial" panose="020B0604020202020204" pitchFamily="34" charset="0"/>
              <a:buChar char="•"/>
            </a:pPr>
            <a:r>
              <a:rPr lang="en-US" sz="2000">
                <a:solidFill>
                  <a:schemeClr val="tx1">
                    <a:lumMod val="95000"/>
                    <a:lumOff val="5000"/>
                  </a:schemeClr>
                </a:solidFill>
                <a:latin typeface="Palatino Linotype" panose="02040502050505030304" pitchFamily="18" charset="0"/>
              </a:rPr>
              <a:t>It gives us the measure of </a:t>
            </a:r>
            <a:r>
              <a:rPr lang="en-US" sz="2000">
                <a:solidFill>
                  <a:srgbClr val="C00000"/>
                </a:solidFill>
                <a:latin typeface="Palatino Linotype" panose="02040502050505030304" pitchFamily="18" charset="0"/>
              </a:rPr>
              <a:t>how far the predictions were from the actual output</a:t>
            </a:r>
            <a:r>
              <a:rPr lang="en-US" sz="2000">
                <a:solidFill>
                  <a:schemeClr val="tx1">
                    <a:lumMod val="95000"/>
                    <a:lumOff val="5000"/>
                  </a:schemeClr>
                </a:solidFill>
                <a:latin typeface="Palatino Linotype" panose="02040502050505030304" pitchFamily="18" charset="0"/>
              </a:rPr>
              <a:t>.</a:t>
            </a:r>
            <a:endParaRPr lang="en-IN" sz="2000">
              <a:solidFill>
                <a:schemeClr val="tx1">
                  <a:lumMod val="95000"/>
                  <a:lumOff val="5000"/>
                </a:schemeClr>
              </a:solidFill>
              <a:latin typeface="Palatino Linotype" panose="02040502050505030304" pitchFamily="18" charset="0"/>
            </a:endParaRPr>
          </a:p>
        </p:txBody>
      </p:sp>
      <p:pic>
        <p:nvPicPr>
          <p:cNvPr id="7170" name="Picture 2">
            <a:extLst>
              <a:ext uri="{FF2B5EF4-FFF2-40B4-BE49-F238E27FC236}">
                <a16:creationId xmlns:a16="http://schemas.microsoft.com/office/drawing/2014/main" id="{C0B1060F-AB37-8CBA-DA70-38CA36D7C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0188" y="2203146"/>
            <a:ext cx="4798947" cy="8869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6A8CB63-7BDA-ED1A-2EEB-F6497E9C2BEE}"/>
              </a:ext>
            </a:extLst>
          </p:cNvPr>
          <p:cNvSpPr txBox="1"/>
          <p:nvPr/>
        </p:nvSpPr>
        <p:spPr>
          <a:xfrm>
            <a:off x="305578" y="3183146"/>
            <a:ext cx="6097554" cy="584775"/>
          </a:xfrm>
          <a:prstGeom prst="rect">
            <a:avLst/>
          </a:prstGeom>
          <a:noFill/>
        </p:spPr>
        <p:txBody>
          <a:bodyPr wrap="square">
            <a:spAutoFit/>
          </a:bodyPr>
          <a:lstStyle/>
          <a:p>
            <a:pPr algn="l"/>
            <a:r>
              <a:rPr lang="en-IN" sz="3200" b="1" i="0">
                <a:solidFill>
                  <a:schemeClr val="accent1">
                    <a:lumMod val="50000"/>
                  </a:schemeClr>
                </a:solidFill>
                <a:effectLst/>
                <a:latin typeface="Palatino Linotype" panose="02040502050505030304" pitchFamily="18" charset="0"/>
              </a:rPr>
              <a:t>Mean Squared Error</a:t>
            </a:r>
          </a:p>
        </p:txBody>
      </p:sp>
      <p:sp>
        <p:nvSpPr>
          <p:cNvPr id="9" name="TextBox 8">
            <a:extLst>
              <a:ext uri="{FF2B5EF4-FFF2-40B4-BE49-F238E27FC236}">
                <a16:creationId xmlns:a16="http://schemas.microsoft.com/office/drawing/2014/main" id="{FA4DDB80-16BF-7453-28D1-F2BFE7927A04}"/>
              </a:ext>
            </a:extLst>
          </p:cNvPr>
          <p:cNvSpPr txBox="1"/>
          <p:nvPr/>
        </p:nvSpPr>
        <p:spPr>
          <a:xfrm>
            <a:off x="396552" y="3709967"/>
            <a:ext cx="11639938" cy="1015663"/>
          </a:xfrm>
          <a:prstGeom prst="rect">
            <a:avLst/>
          </a:prstGeom>
          <a:noFill/>
        </p:spPr>
        <p:txBody>
          <a:bodyPr wrap="square">
            <a:spAutoFit/>
          </a:bodyPr>
          <a:lstStyle/>
          <a:p>
            <a:pPr marL="342900" indent="-342900">
              <a:buFont typeface="Arial" panose="020B0604020202020204" pitchFamily="34" charset="0"/>
              <a:buChar char="•"/>
            </a:pPr>
            <a:r>
              <a:rPr lang="en-US" sz="2000" b="0" i="0">
                <a:solidFill>
                  <a:srgbClr val="292929"/>
                </a:solidFill>
                <a:effectLst/>
                <a:latin typeface="Palatino Linotype" panose="02040502050505030304" pitchFamily="18" charset="0"/>
              </a:rPr>
              <a:t>Mean Squared Error(MSE) is quite similar to Mean Absolute Error, the only </a:t>
            </a:r>
            <a:r>
              <a:rPr lang="en-US" sz="2000" b="0" i="0">
                <a:solidFill>
                  <a:srgbClr val="C00000"/>
                </a:solidFill>
                <a:effectLst/>
                <a:latin typeface="Palatino Linotype" panose="02040502050505030304" pitchFamily="18" charset="0"/>
              </a:rPr>
              <a:t>difference being that MSE takes the average of the </a:t>
            </a:r>
            <a:r>
              <a:rPr lang="en-US" sz="2000" b="1" i="0">
                <a:solidFill>
                  <a:srgbClr val="C00000"/>
                </a:solidFill>
                <a:effectLst/>
                <a:latin typeface="Palatino Linotype" panose="02040502050505030304" pitchFamily="18" charset="0"/>
              </a:rPr>
              <a:t>square </a:t>
            </a:r>
            <a:r>
              <a:rPr lang="en-US" sz="2000" b="0" i="0">
                <a:solidFill>
                  <a:srgbClr val="C00000"/>
                </a:solidFill>
                <a:effectLst/>
                <a:latin typeface="Palatino Linotype" panose="02040502050505030304" pitchFamily="18" charset="0"/>
              </a:rPr>
              <a:t>of the difference </a:t>
            </a:r>
            <a:r>
              <a:rPr lang="en-US" sz="2000" b="0" i="0">
                <a:solidFill>
                  <a:srgbClr val="292929"/>
                </a:solidFill>
                <a:effectLst/>
                <a:latin typeface="Palatino Linotype" panose="02040502050505030304" pitchFamily="18" charset="0"/>
              </a:rPr>
              <a:t>between the original values and the predicted values. </a:t>
            </a:r>
            <a:endParaRPr lang="en-IN" sz="2000">
              <a:latin typeface="Palatino Linotype" panose="02040502050505030304" pitchFamily="18" charset="0"/>
            </a:endParaRPr>
          </a:p>
        </p:txBody>
      </p:sp>
    </p:spTree>
    <p:extLst>
      <p:ext uri="{BB962C8B-B14F-4D97-AF65-F5344CB8AC3E}">
        <p14:creationId xmlns:p14="http://schemas.microsoft.com/office/powerpoint/2010/main" val="301205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D2215A-3C52-4D09-B0C4-40ECEBD64DC9}"/>
              </a:ext>
            </a:extLst>
          </p:cNvPr>
          <p:cNvSpPr txBox="1"/>
          <p:nvPr/>
        </p:nvSpPr>
        <p:spPr>
          <a:xfrm>
            <a:off x="650501" y="165271"/>
            <a:ext cx="10890998" cy="3170099"/>
          </a:xfrm>
          <a:prstGeom prst="rect">
            <a:avLst/>
          </a:prstGeom>
          <a:noFill/>
        </p:spPr>
        <p:txBody>
          <a:bodyPr wrap="square">
            <a:spAutoFit/>
          </a:bodyPr>
          <a:lstStyle/>
          <a:p>
            <a:pPr marL="342900" indent="-342900" algn="l">
              <a:buFont typeface="Arial" panose="020B0604020202020204" pitchFamily="34" charset="0"/>
              <a:buChar char="•"/>
            </a:pPr>
            <a:r>
              <a:rPr lang="en-US" sz="2000" b="1" i="0">
                <a:solidFill>
                  <a:srgbClr val="C00000"/>
                </a:solidFill>
                <a:effectLst/>
                <a:latin typeface="Palatino Linotype" panose="02040502050505030304" pitchFamily="18" charset="0"/>
              </a:rPr>
              <a:t>Unsupervised learning </a:t>
            </a:r>
            <a:r>
              <a:rPr lang="en-US" sz="2000" b="0" i="0">
                <a:solidFill>
                  <a:srgbClr val="002060"/>
                </a:solidFill>
                <a:effectLst/>
                <a:latin typeface="Palatino Linotype" panose="02040502050505030304" pitchFamily="18" charset="0"/>
              </a:rPr>
              <a:t>involves training by using unlabeled data and allowing the model to act on that information without guidance. </a:t>
            </a:r>
          </a:p>
          <a:p>
            <a:pPr marL="342900" indent="-342900" algn="l">
              <a:buFont typeface="Arial" panose="020B0604020202020204" pitchFamily="34" charset="0"/>
              <a:buChar char="•"/>
            </a:pPr>
            <a:endParaRPr lang="en-US" sz="2000" b="0" i="0">
              <a:solidFill>
                <a:srgbClr val="002060"/>
              </a:solidFill>
              <a:effectLst/>
              <a:latin typeface="Palatino Linotype" panose="02040502050505030304" pitchFamily="18" charset="0"/>
            </a:endParaRPr>
          </a:p>
          <a:p>
            <a:pPr marL="342900" indent="-342900" algn="just">
              <a:buFont typeface="Arial" panose="020B0604020202020204" pitchFamily="34" charset="0"/>
              <a:buChar char="•"/>
            </a:pPr>
            <a:r>
              <a:rPr lang="en-US" sz="2000" b="0" i="0">
                <a:solidFill>
                  <a:srgbClr val="002060"/>
                </a:solidFill>
                <a:effectLst/>
                <a:latin typeface="Palatino Linotype" panose="02040502050505030304" pitchFamily="18" charset="0"/>
              </a:rPr>
              <a:t>Think of unsupervised learning as a smart kid that learns without any guidance. </a:t>
            </a:r>
          </a:p>
          <a:p>
            <a:pPr marL="342900" indent="-342900" algn="just">
              <a:buFont typeface="Arial" panose="020B0604020202020204" pitchFamily="34" charset="0"/>
              <a:buChar char="•"/>
            </a:pPr>
            <a:endParaRPr lang="en-US" sz="2000">
              <a:solidFill>
                <a:srgbClr val="002060"/>
              </a:solidFill>
              <a:latin typeface="Palatino Linotype" panose="02040502050505030304" pitchFamily="18" charset="0"/>
            </a:endParaRPr>
          </a:p>
          <a:p>
            <a:pPr marL="342900" indent="-342900" algn="just">
              <a:buFont typeface="Arial" panose="020B0604020202020204" pitchFamily="34" charset="0"/>
              <a:buChar char="•"/>
            </a:pPr>
            <a:r>
              <a:rPr lang="en-US" sz="2000" b="0" i="0">
                <a:solidFill>
                  <a:srgbClr val="002060"/>
                </a:solidFill>
                <a:effectLst/>
                <a:latin typeface="Palatino Linotype" panose="02040502050505030304" pitchFamily="18" charset="0"/>
              </a:rPr>
              <a:t>In this type of Machine Learning, the model is not fed with labeled data, as in the model has no clue that ‘this image is Tom and this is Jerry’, </a:t>
            </a:r>
          </a:p>
          <a:p>
            <a:pPr marL="342900" indent="-342900" algn="just">
              <a:buFont typeface="Arial" panose="020B0604020202020204" pitchFamily="34" charset="0"/>
              <a:buChar char="•"/>
            </a:pPr>
            <a:endParaRPr lang="en-US" sz="2000">
              <a:solidFill>
                <a:srgbClr val="002060"/>
              </a:solidFill>
              <a:latin typeface="Palatino Linotype" panose="02040502050505030304" pitchFamily="18" charset="0"/>
            </a:endParaRPr>
          </a:p>
          <a:p>
            <a:pPr marL="342900" indent="-342900" algn="just">
              <a:buFont typeface="Arial" panose="020B0604020202020204" pitchFamily="34" charset="0"/>
              <a:buChar char="•"/>
            </a:pPr>
            <a:r>
              <a:rPr lang="en-US" sz="2000" b="0" i="0">
                <a:solidFill>
                  <a:srgbClr val="002060"/>
                </a:solidFill>
                <a:effectLst/>
                <a:latin typeface="Palatino Linotype" panose="02040502050505030304" pitchFamily="18" charset="0"/>
              </a:rPr>
              <a:t>it figures out patterns and the differences between Tom and Jerry on its own by taking in tons of data.</a:t>
            </a:r>
          </a:p>
        </p:txBody>
      </p:sp>
      <p:pic>
        <p:nvPicPr>
          <p:cNvPr id="2050" name="Picture 2" descr="Unsupervised Learning - Introduction To Machine Learning - Edureka">
            <a:extLst>
              <a:ext uri="{FF2B5EF4-FFF2-40B4-BE49-F238E27FC236}">
                <a16:creationId xmlns:a16="http://schemas.microsoft.com/office/drawing/2014/main" id="{AFA3F117-CA43-4AE8-BF4F-F7EB9102D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373" y="3223403"/>
            <a:ext cx="11703728" cy="3767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13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D5EA22-448A-4AAC-B2AA-4BDF7FF0CBCB}"/>
              </a:ext>
            </a:extLst>
          </p:cNvPr>
          <p:cNvSpPr txBox="1"/>
          <p:nvPr/>
        </p:nvSpPr>
        <p:spPr>
          <a:xfrm>
            <a:off x="446466" y="277748"/>
            <a:ext cx="10331388" cy="1200329"/>
          </a:xfrm>
          <a:prstGeom prst="rect">
            <a:avLst/>
          </a:prstGeom>
          <a:noFill/>
        </p:spPr>
        <p:txBody>
          <a:bodyPr wrap="square">
            <a:spAutoFit/>
          </a:bodyPr>
          <a:lstStyle/>
          <a:p>
            <a:pPr marL="285750" indent="-285750">
              <a:buFont typeface="Arial" panose="020B0604020202020204" pitchFamily="34" charset="0"/>
              <a:buChar char="•"/>
            </a:pPr>
            <a:r>
              <a:rPr lang="en-US" b="1" i="0">
                <a:solidFill>
                  <a:srgbClr val="C00000"/>
                </a:solidFill>
                <a:effectLst/>
                <a:latin typeface="Palatino Linotype" panose="02040502050505030304" pitchFamily="18" charset="0"/>
              </a:rPr>
              <a:t>Reinforcement Learning </a:t>
            </a:r>
            <a:r>
              <a:rPr lang="en-US" b="0" i="0">
                <a:solidFill>
                  <a:schemeClr val="tx1">
                    <a:lumMod val="95000"/>
                    <a:lumOff val="5000"/>
                  </a:schemeClr>
                </a:solidFill>
                <a:effectLst/>
                <a:latin typeface="Palatino Linotype" panose="02040502050505030304" pitchFamily="18" charset="0"/>
              </a:rPr>
              <a:t>is a part of Machine learning where an agent is put in an environment and he learns to behave in this environment by performing certain actions and observing the rewards which it gets from those actions. </a:t>
            </a:r>
            <a:br>
              <a:rPr lang="en-US">
                <a:solidFill>
                  <a:schemeClr val="tx1">
                    <a:lumMod val="95000"/>
                    <a:lumOff val="5000"/>
                  </a:schemeClr>
                </a:solidFill>
                <a:latin typeface="Palatino Linotype" panose="02040502050505030304" pitchFamily="18" charset="0"/>
              </a:rPr>
            </a:br>
            <a:endParaRPr lang="en-IN">
              <a:solidFill>
                <a:schemeClr val="tx1">
                  <a:lumMod val="95000"/>
                  <a:lumOff val="5000"/>
                </a:schemeClr>
              </a:solidFill>
              <a:latin typeface="Palatino Linotype" panose="02040502050505030304" pitchFamily="18" charset="0"/>
            </a:endParaRPr>
          </a:p>
        </p:txBody>
      </p:sp>
      <p:sp>
        <p:nvSpPr>
          <p:cNvPr id="5" name="TextBox 4">
            <a:extLst>
              <a:ext uri="{FF2B5EF4-FFF2-40B4-BE49-F238E27FC236}">
                <a16:creationId xmlns:a16="http://schemas.microsoft.com/office/drawing/2014/main" id="{44A214A2-37DE-493B-9951-83B3D1A5FFCA}"/>
              </a:ext>
            </a:extLst>
          </p:cNvPr>
          <p:cNvSpPr txBox="1"/>
          <p:nvPr/>
        </p:nvSpPr>
        <p:spPr>
          <a:xfrm>
            <a:off x="763480" y="1377826"/>
            <a:ext cx="10703842" cy="3970318"/>
          </a:xfrm>
          <a:prstGeom prst="rect">
            <a:avLst/>
          </a:prstGeom>
          <a:noFill/>
        </p:spPr>
        <p:txBody>
          <a:bodyPr wrap="square">
            <a:spAutoFit/>
          </a:bodyPr>
          <a:lstStyle/>
          <a:p>
            <a:pPr marL="285750" indent="-285750" algn="l">
              <a:buFont typeface="Arial" panose="020B0604020202020204" pitchFamily="34" charset="0"/>
              <a:buChar char="•"/>
            </a:pPr>
            <a:r>
              <a:rPr lang="en-US" b="0" i="0">
                <a:solidFill>
                  <a:srgbClr val="C00000"/>
                </a:solidFill>
                <a:effectLst/>
                <a:latin typeface="Palatino Linotype" panose="02040502050505030304" pitchFamily="18" charset="0"/>
              </a:rPr>
              <a:t>Imagine that you were dropped off at an isolated island! What would you do?</a:t>
            </a:r>
          </a:p>
          <a:p>
            <a:pPr marL="285750" indent="-285750" algn="l">
              <a:buFont typeface="Arial" panose="020B0604020202020204" pitchFamily="34" charset="0"/>
              <a:buChar char="•"/>
            </a:pPr>
            <a:endParaRPr lang="en-US" b="0" i="0">
              <a:solidFill>
                <a:srgbClr val="C00000"/>
              </a:solidFill>
              <a:effectLst/>
              <a:latin typeface="Palatino Linotype" panose="02040502050505030304" pitchFamily="18" charset="0"/>
            </a:endParaRPr>
          </a:p>
          <a:p>
            <a:pPr marL="285750" indent="-285750" algn="just">
              <a:buFont typeface="Arial" panose="020B0604020202020204" pitchFamily="34" charset="0"/>
              <a:buChar char="•"/>
            </a:pPr>
            <a:r>
              <a:rPr lang="en-US" b="0" i="0">
                <a:solidFill>
                  <a:srgbClr val="002060"/>
                </a:solidFill>
                <a:effectLst/>
                <a:latin typeface="Palatino Linotype" panose="02040502050505030304" pitchFamily="18" charset="0"/>
              </a:rPr>
              <a:t>Panic? </a:t>
            </a:r>
          </a:p>
          <a:p>
            <a:pPr marL="285750" indent="-285750" algn="just">
              <a:buFont typeface="Arial" panose="020B0604020202020204" pitchFamily="34" charset="0"/>
              <a:buChar char="•"/>
            </a:pPr>
            <a:endParaRPr lang="en-US">
              <a:solidFill>
                <a:srgbClr val="002060"/>
              </a:solidFill>
              <a:latin typeface="Palatino Linotype" panose="02040502050505030304" pitchFamily="18" charset="0"/>
            </a:endParaRPr>
          </a:p>
          <a:p>
            <a:pPr marL="285750" indent="-285750" algn="just">
              <a:buFont typeface="Arial" panose="020B0604020202020204" pitchFamily="34" charset="0"/>
              <a:buChar char="•"/>
            </a:pPr>
            <a:r>
              <a:rPr lang="en-US" b="0" i="0">
                <a:solidFill>
                  <a:srgbClr val="C00000"/>
                </a:solidFill>
                <a:effectLst/>
                <a:latin typeface="Palatino Linotype" panose="02040502050505030304" pitchFamily="18" charset="0"/>
              </a:rPr>
              <a:t>Yes, of course, initially we all would.</a:t>
            </a:r>
          </a:p>
          <a:p>
            <a:pPr marL="285750" indent="-285750" algn="just">
              <a:buFont typeface="Arial" panose="020B0604020202020204" pitchFamily="34" charset="0"/>
              <a:buChar char="•"/>
            </a:pPr>
            <a:endParaRPr lang="en-US">
              <a:solidFill>
                <a:srgbClr val="002060"/>
              </a:solidFill>
              <a:latin typeface="Palatino Linotype" panose="02040502050505030304" pitchFamily="18" charset="0"/>
            </a:endParaRPr>
          </a:p>
          <a:p>
            <a:pPr marL="285750" indent="-285750" algn="just">
              <a:buFont typeface="Arial" panose="020B0604020202020204" pitchFamily="34" charset="0"/>
              <a:buChar char="•"/>
            </a:pPr>
            <a:r>
              <a:rPr lang="en-US" b="0" i="0">
                <a:solidFill>
                  <a:srgbClr val="002060"/>
                </a:solidFill>
                <a:effectLst/>
                <a:latin typeface="Palatino Linotype" panose="02040502050505030304" pitchFamily="18" charset="0"/>
              </a:rPr>
              <a:t> But as time passes by, you will learn how to live on the island. </a:t>
            </a:r>
          </a:p>
          <a:p>
            <a:pPr marL="285750" indent="-285750" algn="just">
              <a:buFont typeface="Arial" panose="020B0604020202020204" pitchFamily="34" charset="0"/>
              <a:buChar char="•"/>
            </a:pPr>
            <a:endParaRPr lang="en-US">
              <a:solidFill>
                <a:srgbClr val="002060"/>
              </a:solidFill>
              <a:latin typeface="Palatino Linotype" panose="02040502050505030304" pitchFamily="18" charset="0"/>
            </a:endParaRPr>
          </a:p>
          <a:p>
            <a:pPr marL="285750" indent="-285750" algn="just">
              <a:buFont typeface="Arial" panose="020B0604020202020204" pitchFamily="34" charset="0"/>
              <a:buChar char="•"/>
            </a:pPr>
            <a:r>
              <a:rPr lang="en-US" b="0" i="0">
                <a:solidFill>
                  <a:srgbClr val="002060"/>
                </a:solidFill>
                <a:effectLst/>
                <a:latin typeface="Palatino Linotype" panose="02040502050505030304" pitchFamily="18" charset="0"/>
              </a:rPr>
              <a:t>You will explore the environment, understand the climate condition, the type of food that grows there, the dangers of the island, etc.</a:t>
            </a:r>
          </a:p>
          <a:p>
            <a:pPr marL="285750" indent="-285750" algn="just">
              <a:buFont typeface="Arial" panose="020B0604020202020204" pitchFamily="34" charset="0"/>
              <a:buChar char="•"/>
            </a:pPr>
            <a:endParaRPr lang="en-US" b="0" i="0">
              <a:solidFill>
                <a:srgbClr val="002060"/>
              </a:solidFill>
              <a:effectLst/>
              <a:latin typeface="Palatino Linotype" panose="02040502050505030304" pitchFamily="18" charset="0"/>
            </a:endParaRPr>
          </a:p>
          <a:p>
            <a:pPr marL="285750" indent="-285750" algn="just">
              <a:buFont typeface="Arial" panose="020B0604020202020204" pitchFamily="34" charset="0"/>
              <a:buChar char="•"/>
            </a:pPr>
            <a:r>
              <a:rPr lang="en-US" b="0" i="0">
                <a:solidFill>
                  <a:srgbClr val="002060"/>
                </a:solidFill>
                <a:effectLst/>
                <a:latin typeface="Palatino Linotype" panose="02040502050505030304" pitchFamily="18" charset="0"/>
              </a:rPr>
              <a:t> This is exactly how Reinforcement Learning works, it involves </a:t>
            </a:r>
            <a:r>
              <a:rPr lang="en-US" b="0" i="0">
                <a:solidFill>
                  <a:srgbClr val="C00000"/>
                </a:solidFill>
                <a:effectLst/>
                <a:latin typeface="Palatino Linotype" panose="02040502050505030304" pitchFamily="18" charset="0"/>
              </a:rPr>
              <a:t>an Agent (you, stuck on the island</a:t>
            </a:r>
            <a:r>
              <a:rPr lang="en-US" b="0" i="0">
                <a:solidFill>
                  <a:srgbClr val="002060"/>
                </a:solidFill>
                <a:effectLst/>
                <a:latin typeface="Palatino Linotype" panose="02040502050505030304" pitchFamily="18" charset="0"/>
              </a:rPr>
              <a:t>) that is put in an </a:t>
            </a:r>
            <a:r>
              <a:rPr lang="en-US" b="0" i="0">
                <a:solidFill>
                  <a:srgbClr val="C00000"/>
                </a:solidFill>
                <a:effectLst/>
                <a:latin typeface="Palatino Linotype" panose="02040502050505030304" pitchFamily="18" charset="0"/>
              </a:rPr>
              <a:t>unknown environment (island</a:t>
            </a:r>
            <a:r>
              <a:rPr lang="en-US" b="0" i="0">
                <a:solidFill>
                  <a:srgbClr val="002060"/>
                </a:solidFill>
                <a:effectLst/>
                <a:latin typeface="Palatino Linotype" panose="02040502050505030304" pitchFamily="18" charset="0"/>
              </a:rPr>
              <a:t>), where he must learn by observing and performing actions that result in rewards.</a:t>
            </a:r>
          </a:p>
        </p:txBody>
      </p:sp>
      <p:sp>
        <p:nvSpPr>
          <p:cNvPr id="7" name="TextBox 6">
            <a:extLst>
              <a:ext uri="{FF2B5EF4-FFF2-40B4-BE49-F238E27FC236}">
                <a16:creationId xmlns:a16="http://schemas.microsoft.com/office/drawing/2014/main" id="{26F12703-9B58-460D-913C-3BA3DCD1C0CE}"/>
              </a:ext>
            </a:extLst>
          </p:cNvPr>
          <p:cNvSpPr txBox="1"/>
          <p:nvPr/>
        </p:nvSpPr>
        <p:spPr>
          <a:xfrm>
            <a:off x="763480" y="5480174"/>
            <a:ext cx="11133051" cy="646331"/>
          </a:xfrm>
          <a:prstGeom prst="rect">
            <a:avLst/>
          </a:prstGeom>
          <a:noFill/>
        </p:spPr>
        <p:txBody>
          <a:bodyPr wrap="square">
            <a:spAutoFit/>
          </a:bodyPr>
          <a:lstStyle/>
          <a:p>
            <a:r>
              <a:rPr lang="en-US" b="0" i="0">
                <a:solidFill>
                  <a:srgbClr val="002060"/>
                </a:solidFill>
                <a:effectLst/>
                <a:latin typeface="Palatino Linotype" panose="02040502050505030304" pitchFamily="18" charset="0"/>
              </a:rPr>
              <a:t>Reinforcement Learning is mainly used in advanced Machine Learning areas such as </a:t>
            </a:r>
            <a:r>
              <a:rPr lang="en-US" b="0" i="0">
                <a:solidFill>
                  <a:srgbClr val="C00000"/>
                </a:solidFill>
                <a:effectLst/>
                <a:latin typeface="Palatino Linotype" panose="02040502050505030304" pitchFamily="18" charset="0"/>
              </a:rPr>
              <a:t>self-driving cars, </a:t>
            </a:r>
            <a:r>
              <a:rPr lang="en-US" b="0" i="0" err="1">
                <a:solidFill>
                  <a:srgbClr val="C00000"/>
                </a:solidFill>
                <a:effectLst/>
                <a:latin typeface="Palatino Linotype" panose="02040502050505030304" pitchFamily="18" charset="0"/>
              </a:rPr>
              <a:t>AplhaGo</a:t>
            </a:r>
            <a:r>
              <a:rPr lang="en-US" b="0" i="0">
                <a:solidFill>
                  <a:srgbClr val="C00000"/>
                </a:solidFill>
                <a:effectLst/>
                <a:latin typeface="Palatino Linotype" panose="02040502050505030304" pitchFamily="18" charset="0"/>
              </a:rPr>
              <a:t>, etc.</a:t>
            </a:r>
            <a:endParaRPr lang="en-IN">
              <a:solidFill>
                <a:srgbClr val="C00000"/>
              </a:solidFill>
              <a:latin typeface="Palatino Linotype" panose="02040502050505030304" pitchFamily="18" charset="0"/>
            </a:endParaRPr>
          </a:p>
        </p:txBody>
      </p:sp>
    </p:spTree>
    <p:extLst>
      <p:ext uri="{BB962C8B-B14F-4D97-AF65-F5344CB8AC3E}">
        <p14:creationId xmlns:p14="http://schemas.microsoft.com/office/powerpoint/2010/main" val="373566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E0D0E57-9091-4829-9DAB-C942A0FA8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257" y="476056"/>
            <a:ext cx="9483615" cy="5229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859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ypes of Machine Learning - Image Source: Hacker NoonTypes of Machine Learning - Image Source: Hacker Noon">
            <a:extLst>
              <a:ext uri="{FF2B5EF4-FFF2-40B4-BE49-F238E27FC236}">
                <a16:creationId xmlns:a16="http://schemas.microsoft.com/office/drawing/2014/main" id="{E0D4B9EA-DDDE-4668-B6DB-35C379A30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580" y="64290"/>
            <a:ext cx="6635479" cy="38452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upervised Learning Working Source NVIDIA">
            <a:extLst>
              <a:ext uri="{FF2B5EF4-FFF2-40B4-BE49-F238E27FC236}">
                <a16:creationId xmlns:a16="http://schemas.microsoft.com/office/drawing/2014/main" id="{C3F011D0-1C02-4973-A1B5-BC6E4A828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455" y="3909527"/>
            <a:ext cx="7099904"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upervised vs Reinforcement Learning - Image Source - SFL Scientific">
            <a:extLst>
              <a:ext uri="{FF2B5EF4-FFF2-40B4-BE49-F238E27FC236}">
                <a16:creationId xmlns:a16="http://schemas.microsoft.com/office/drawing/2014/main" id="{369D1AB4-C5E4-4B69-ADCB-60998091AA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059" y="523395"/>
            <a:ext cx="5257941" cy="3137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69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upervised Learning 2">
            <a:extLst>
              <a:ext uri="{FF2B5EF4-FFF2-40B4-BE49-F238E27FC236}">
                <a16:creationId xmlns:a16="http://schemas.microsoft.com/office/drawing/2014/main" id="{97FF7673-0720-42FE-A023-D490C768D1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1209675"/>
            <a:ext cx="11610975"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122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BALA\Desktop\SUMMER II\首图.png"/>
          <p:cNvPicPr>
            <a:picLocks noChangeAspect="1" noChangeArrowheads="1"/>
          </p:cNvPicPr>
          <p:nvPr/>
        </p:nvPicPr>
        <p:blipFill>
          <a:blip r:embed="rId2"/>
          <a:srcRect/>
          <a:stretch>
            <a:fillRect/>
          </a:stretch>
        </p:blipFill>
        <p:spPr bwMode="auto">
          <a:xfrm>
            <a:off x="1752600" y="-1"/>
            <a:ext cx="8915400" cy="6874933"/>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94F659E87B70A419CAE1A5092230E6B" ma:contentTypeVersion="5" ma:contentTypeDescription="Create a new document." ma:contentTypeScope="" ma:versionID="bd512847a025e9c5f69fcec1f75dd3df">
  <xsd:schema xmlns:xsd="http://www.w3.org/2001/XMLSchema" xmlns:xs="http://www.w3.org/2001/XMLSchema" xmlns:p="http://schemas.microsoft.com/office/2006/metadata/properties" xmlns:ns2="5dbc6360-c13d-4683-9985-ea1540c9bf75" xmlns:ns3="bdf9c1d3-2a4c-4fde-897a-e4491510ebd4" targetNamespace="http://schemas.microsoft.com/office/2006/metadata/properties" ma:root="true" ma:fieldsID="71ba7cb43992289c46e0b4f73e4a258a" ns2:_="" ns3:_="">
    <xsd:import namespace="5dbc6360-c13d-4683-9985-ea1540c9bf75"/>
    <xsd:import namespace="bdf9c1d3-2a4c-4fde-897a-e4491510ebd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bc6360-c13d-4683-9985-ea1540c9bf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df9c1d3-2a4c-4fde-897a-e4491510ebd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13A0E4-2D77-4E99-9F2B-C1E2D319E637}">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2CA4F47-BC0D-4D13-B554-BAF0A2D83512}">
  <ds:schemaRefs>
    <ds:schemaRef ds:uri="http://schemas.microsoft.com/sharepoint/v3/contenttype/forms"/>
  </ds:schemaRefs>
</ds:datastoreItem>
</file>

<file path=customXml/itemProps3.xml><?xml version="1.0" encoding="utf-8"?>
<ds:datastoreItem xmlns:ds="http://schemas.openxmlformats.org/officeDocument/2006/customXml" ds:itemID="{BAF5E495-C613-46FE-9092-810D287D13AB}"/>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35</Slides>
  <Notes>0</Notes>
  <HiddenSlides>0</HiddenSlide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Office Theme</vt:lpstr>
      <vt:lpstr>1_Office Theme</vt:lpstr>
      <vt:lpstr>Machine Learning- Examples of Various Learning Paradigms, Perspectives and Issues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Techniques</vt:lpstr>
      <vt:lpstr>PowerPoint Presentation</vt:lpstr>
      <vt:lpstr>PowerPoint Presentation</vt:lpstr>
      <vt:lpstr>PowerPoint Presentation</vt:lpstr>
      <vt:lpstr>PowerPoint Presentation</vt:lpstr>
      <vt:lpstr>PowerPoint Presentation</vt:lpstr>
      <vt:lpstr>Perspective &amp; Issues in Machine Learning </vt:lpstr>
      <vt:lpstr>Perspective &amp; Issues in Machine Learning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Sivasankari S</dc:creator>
  <cp:revision>1</cp:revision>
  <dcterms:created xsi:type="dcterms:W3CDTF">2022-01-06T18:16:32Z</dcterms:created>
  <dcterms:modified xsi:type="dcterms:W3CDTF">2023-02-19T06:21:35Z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0x010100D94F659E87B70A419CAE1A5092230E6B</vt:lpwstr>
  </property>
</Properties>
</file>